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6"/>
  </p:notesMasterIdLst>
  <p:sldIdLst>
    <p:sldId id="279" r:id="rId2"/>
    <p:sldId id="286" r:id="rId3"/>
    <p:sldId id="306" r:id="rId4"/>
    <p:sldId id="313" r:id="rId5"/>
    <p:sldId id="307" r:id="rId6"/>
    <p:sldId id="324" r:id="rId7"/>
    <p:sldId id="258" r:id="rId8"/>
    <p:sldId id="271" r:id="rId9"/>
    <p:sldId id="266" r:id="rId10"/>
    <p:sldId id="315" r:id="rId11"/>
    <p:sldId id="263" r:id="rId12"/>
    <p:sldId id="302" r:id="rId13"/>
    <p:sldId id="297" r:id="rId14"/>
    <p:sldId id="322" r:id="rId15"/>
    <p:sldId id="320" r:id="rId16"/>
    <p:sldId id="293" r:id="rId17"/>
    <p:sldId id="304" r:id="rId18"/>
    <p:sldId id="298" r:id="rId19"/>
    <p:sldId id="300" r:id="rId20"/>
    <p:sldId id="319" r:id="rId21"/>
    <p:sldId id="312" r:id="rId22"/>
    <p:sldId id="316" r:id="rId23"/>
    <p:sldId id="317" r:id="rId24"/>
    <p:sldId id="318" r:id="rId25"/>
    <p:sldId id="283" r:id="rId26"/>
    <p:sldId id="284" r:id="rId27"/>
    <p:sldId id="309" r:id="rId28"/>
    <p:sldId id="310" r:id="rId29"/>
    <p:sldId id="269" r:id="rId30"/>
    <p:sldId id="287" r:id="rId31"/>
    <p:sldId id="290" r:id="rId32"/>
    <p:sldId id="281" r:id="rId33"/>
    <p:sldId id="311"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9" autoAdjust="0"/>
    <p:restoredTop sz="95878" autoAdjust="0"/>
  </p:normalViewPr>
  <p:slideViewPr>
    <p:cSldViewPr>
      <p:cViewPr>
        <p:scale>
          <a:sx n="66" d="100"/>
          <a:sy n="66" d="100"/>
        </p:scale>
        <p:origin x="-1434" y="-1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C230CB-DE03-4590-9F61-3A6BE26A524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IN"/>
        </a:p>
      </dgm:t>
    </dgm:pt>
    <dgm:pt modelId="{03336206-5625-4B7E-BAEC-207F245DB2EB}">
      <dgm:prSet phldrT="[Text]"/>
      <dgm:spPr/>
      <dgm:t>
        <a:bodyPr/>
        <a:lstStyle/>
        <a:p>
          <a:r>
            <a:rPr lang="en-IN" dirty="0" smtClean="0"/>
            <a:t>Ethnography</a:t>
          </a:r>
          <a:endParaRPr lang="en-IN" dirty="0"/>
        </a:p>
      </dgm:t>
    </dgm:pt>
    <dgm:pt modelId="{A0F87990-8ADD-4AE8-BB4D-3E5F30216E53}" type="parTrans" cxnId="{AC05436C-2024-44A9-BF69-10E36A446B94}">
      <dgm:prSet/>
      <dgm:spPr/>
      <dgm:t>
        <a:bodyPr/>
        <a:lstStyle/>
        <a:p>
          <a:endParaRPr lang="en-IN"/>
        </a:p>
      </dgm:t>
    </dgm:pt>
    <dgm:pt modelId="{781F8510-99FE-4005-AC04-CAD882EED5A8}" type="sibTrans" cxnId="{AC05436C-2024-44A9-BF69-10E36A446B94}">
      <dgm:prSet/>
      <dgm:spPr/>
      <dgm:t>
        <a:bodyPr/>
        <a:lstStyle/>
        <a:p>
          <a:endParaRPr lang="en-IN"/>
        </a:p>
      </dgm:t>
    </dgm:pt>
    <dgm:pt modelId="{7A971325-8E15-4DB8-A462-82FD8698289D}">
      <dgm:prSet phldrT="[Text]"/>
      <dgm:spPr/>
      <dgm:t>
        <a:bodyPr/>
        <a:lstStyle/>
        <a:p>
          <a:r>
            <a:rPr lang="en-IN" dirty="0" smtClean="0"/>
            <a:t>Traditional Bamboo processing areas (participant observation, informal interviews)</a:t>
          </a:r>
          <a:endParaRPr lang="en-IN" dirty="0"/>
        </a:p>
      </dgm:t>
    </dgm:pt>
    <dgm:pt modelId="{BC9BA29B-E9D4-4555-A65E-2431A40B9BAF}" type="parTrans" cxnId="{81BE125C-785D-4E9A-835E-950D14748076}">
      <dgm:prSet/>
      <dgm:spPr/>
      <dgm:t>
        <a:bodyPr/>
        <a:lstStyle/>
        <a:p>
          <a:endParaRPr lang="en-IN"/>
        </a:p>
      </dgm:t>
    </dgm:pt>
    <dgm:pt modelId="{E2429586-BA00-4BA5-A40F-E49466C77673}" type="sibTrans" cxnId="{81BE125C-785D-4E9A-835E-950D14748076}">
      <dgm:prSet/>
      <dgm:spPr/>
      <dgm:t>
        <a:bodyPr/>
        <a:lstStyle/>
        <a:p>
          <a:endParaRPr lang="en-IN"/>
        </a:p>
      </dgm:t>
    </dgm:pt>
    <dgm:pt modelId="{041BE7C0-F814-433F-A007-EC659FD6C6C1}">
      <dgm:prSet phldrT="[Text]"/>
      <dgm:spPr/>
      <dgm:t>
        <a:bodyPr/>
        <a:lstStyle/>
        <a:p>
          <a:r>
            <a:rPr lang="en-IN" dirty="0" smtClean="0"/>
            <a:t>Food Processing Industry (in depth interviews  and questionnaire with workers, proprietor  and observation) </a:t>
          </a:r>
          <a:endParaRPr lang="en-IN" dirty="0"/>
        </a:p>
      </dgm:t>
    </dgm:pt>
    <dgm:pt modelId="{0DB2698B-FA80-4F71-A742-DF4FF9A26A67}" type="parTrans" cxnId="{A408BDEC-3D6B-4B32-93D8-55350B55C874}">
      <dgm:prSet/>
      <dgm:spPr/>
      <dgm:t>
        <a:bodyPr/>
        <a:lstStyle/>
        <a:p>
          <a:endParaRPr lang="en-IN"/>
        </a:p>
      </dgm:t>
    </dgm:pt>
    <dgm:pt modelId="{3961F41B-FAB8-44D0-AF6E-520E517E68E2}" type="sibTrans" cxnId="{A408BDEC-3D6B-4B32-93D8-55350B55C874}">
      <dgm:prSet/>
      <dgm:spPr/>
      <dgm:t>
        <a:bodyPr/>
        <a:lstStyle/>
        <a:p>
          <a:endParaRPr lang="en-IN"/>
        </a:p>
      </dgm:t>
    </dgm:pt>
    <dgm:pt modelId="{E1EBFF03-E13C-4DCF-A823-73F3322F0807}">
      <dgm:prSet phldrT="[Text]"/>
      <dgm:spPr/>
      <dgm:t>
        <a:bodyPr/>
        <a:lstStyle/>
        <a:p>
          <a:r>
            <a:rPr lang="en-IN" dirty="0" smtClean="0"/>
            <a:t>Market places/ customer (informal as well as formal  interviews)</a:t>
          </a:r>
          <a:endParaRPr lang="en-IN" dirty="0"/>
        </a:p>
      </dgm:t>
    </dgm:pt>
    <dgm:pt modelId="{E6A6BE1A-C9B9-4295-9D45-A2AED6B15772}" type="parTrans" cxnId="{0743A34A-94B6-4E5E-83AD-6C76CD9B4BB2}">
      <dgm:prSet/>
      <dgm:spPr/>
      <dgm:t>
        <a:bodyPr/>
        <a:lstStyle/>
        <a:p>
          <a:endParaRPr lang="en-IN"/>
        </a:p>
      </dgm:t>
    </dgm:pt>
    <dgm:pt modelId="{C23A42A8-A748-4605-B143-B90560E62BAA}" type="sibTrans" cxnId="{0743A34A-94B6-4E5E-83AD-6C76CD9B4BB2}">
      <dgm:prSet/>
      <dgm:spPr/>
      <dgm:t>
        <a:bodyPr/>
        <a:lstStyle/>
        <a:p>
          <a:endParaRPr lang="en-IN"/>
        </a:p>
      </dgm:t>
    </dgm:pt>
    <dgm:pt modelId="{DC9A896D-6D34-4A81-B9A8-B889D412378C}">
      <dgm:prSet phldrT="[Text]"/>
      <dgm:spPr/>
      <dgm:t>
        <a:bodyPr/>
        <a:lstStyle/>
        <a:p>
          <a:r>
            <a:rPr lang="en-IN" dirty="0" smtClean="0"/>
            <a:t>Food technologist,  (Formal interviews)</a:t>
          </a:r>
        </a:p>
      </dgm:t>
    </dgm:pt>
    <dgm:pt modelId="{B928F6E3-EC17-4445-AB6B-5C8765DB76F8}" type="parTrans" cxnId="{B7810FD7-110F-41C9-A3C2-AEA9F372A0AF}">
      <dgm:prSet/>
      <dgm:spPr/>
      <dgm:t>
        <a:bodyPr/>
        <a:lstStyle/>
        <a:p>
          <a:endParaRPr lang="en-IN"/>
        </a:p>
      </dgm:t>
    </dgm:pt>
    <dgm:pt modelId="{5A705EE1-BF8B-4360-A3A2-DA4878A3819A}" type="sibTrans" cxnId="{B7810FD7-110F-41C9-A3C2-AEA9F372A0AF}">
      <dgm:prSet/>
      <dgm:spPr/>
      <dgm:t>
        <a:bodyPr/>
        <a:lstStyle/>
        <a:p>
          <a:endParaRPr lang="en-IN"/>
        </a:p>
      </dgm:t>
    </dgm:pt>
    <dgm:pt modelId="{94C87C83-B5B2-4749-8193-5862F260BD5D}">
      <dgm:prSet phldrT="[Text]"/>
      <dgm:spPr/>
      <dgm:t>
        <a:bodyPr/>
        <a:lstStyle/>
        <a:p>
          <a:endParaRPr lang="en-US"/>
        </a:p>
      </dgm:t>
    </dgm:pt>
    <dgm:pt modelId="{C2DD6DC7-ED79-43CB-BAE2-2914385BD9C0}" type="parTrans" cxnId="{E0F157E9-CBD3-4909-A847-580488C122B0}">
      <dgm:prSet/>
      <dgm:spPr/>
    </dgm:pt>
    <dgm:pt modelId="{EAAD00C4-1D14-4738-A12A-43D1366110FD}" type="sibTrans" cxnId="{E0F157E9-CBD3-4909-A847-580488C122B0}">
      <dgm:prSet/>
      <dgm:spPr/>
    </dgm:pt>
    <dgm:pt modelId="{736B0483-B8E2-40E9-BAF0-3AE753E1930D}">
      <dgm:prSet phldrT="[Text]"/>
      <dgm:spPr/>
      <dgm:t>
        <a:bodyPr/>
        <a:lstStyle/>
        <a:p>
          <a:endParaRPr lang="en-IN" dirty="0"/>
        </a:p>
      </dgm:t>
    </dgm:pt>
    <dgm:pt modelId="{B8023236-4169-4E7F-B274-16F617FFB429}" type="parTrans" cxnId="{93C2ADB0-3F24-404D-9C1B-A73EDD30DB28}">
      <dgm:prSet/>
      <dgm:spPr/>
    </dgm:pt>
    <dgm:pt modelId="{5297B2D8-CD80-4D7A-B149-1C2646F56552}" type="sibTrans" cxnId="{93C2ADB0-3F24-404D-9C1B-A73EDD30DB28}">
      <dgm:prSet/>
      <dgm:spPr/>
    </dgm:pt>
    <dgm:pt modelId="{1E7A3623-29B1-4509-9E9C-5C8CD50D01A4}">
      <dgm:prSet phldrT="[Text]"/>
      <dgm:spPr/>
      <dgm:t>
        <a:bodyPr/>
        <a:lstStyle/>
        <a:p>
          <a:endParaRPr lang="en-US"/>
        </a:p>
      </dgm:t>
    </dgm:pt>
    <dgm:pt modelId="{4EEF56E4-4902-47E2-B9E3-973C08E26EE0}" type="parTrans" cxnId="{B80DFD10-1D1C-4957-8545-4729F21E7826}">
      <dgm:prSet/>
      <dgm:spPr/>
    </dgm:pt>
    <dgm:pt modelId="{D163FEA8-55B0-4C86-A4F8-1FEF43427B8F}" type="sibTrans" cxnId="{B80DFD10-1D1C-4957-8545-4729F21E7826}">
      <dgm:prSet/>
      <dgm:spPr/>
    </dgm:pt>
    <dgm:pt modelId="{C842B3FE-7AF6-4AE6-9151-A5FF3A38F69D}" type="pres">
      <dgm:prSet presAssocID="{DBC230CB-DE03-4590-9F61-3A6BE26A524E}" presName="diagram" presStyleCnt="0">
        <dgm:presLayoutVars>
          <dgm:chMax val="1"/>
          <dgm:dir/>
          <dgm:animLvl val="ctr"/>
          <dgm:resizeHandles val="exact"/>
        </dgm:presLayoutVars>
      </dgm:prSet>
      <dgm:spPr/>
      <dgm:t>
        <a:bodyPr/>
        <a:lstStyle/>
        <a:p>
          <a:endParaRPr lang="en-US"/>
        </a:p>
      </dgm:t>
    </dgm:pt>
    <dgm:pt modelId="{021D709C-2FA7-4077-AC01-B1DE6B78D430}" type="pres">
      <dgm:prSet presAssocID="{DBC230CB-DE03-4590-9F61-3A6BE26A524E}" presName="matrix" presStyleCnt="0"/>
      <dgm:spPr/>
    </dgm:pt>
    <dgm:pt modelId="{356FB913-FE17-403A-96BB-EBBB3280BCAA}" type="pres">
      <dgm:prSet presAssocID="{DBC230CB-DE03-4590-9F61-3A6BE26A524E}" presName="tile1" presStyleLbl="node1" presStyleIdx="0" presStyleCnt="4"/>
      <dgm:spPr/>
      <dgm:t>
        <a:bodyPr/>
        <a:lstStyle/>
        <a:p>
          <a:endParaRPr lang="en-IN"/>
        </a:p>
      </dgm:t>
    </dgm:pt>
    <dgm:pt modelId="{E1D24D67-01BE-4E1D-B5D0-03116A879A7C}" type="pres">
      <dgm:prSet presAssocID="{DBC230CB-DE03-4590-9F61-3A6BE26A524E}" presName="tile1text" presStyleLbl="node1" presStyleIdx="0" presStyleCnt="4">
        <dgm:presLayoutVars>
          <dgm:chMax val="0"/>
          <dgm:chPref val="0"/>
          <dgm:bulletEnabled val="1"/>
        </dgm:presLayoutVars>
      </dgm:prSet>
      <dgm:spPr/>
      <dgm:t>
        <a:bodyPr/>
        <a:lstStyle/>
        <a:p>
          <a:endParaRPr lang="en-IN"/>
        </a:p>
      </dgm:t>
    </dgm:pt>
    <dgm:pt modelId="{B21D35C8-D98E-40BB-A7F2-0A0BE7BAF31F}" type="pres">
      <dgm:prSet presAssocID="{DBC230CB-DE03-4590-9F61-3A6BE26A524E}" presName="tile2" presStyleLbl="node1" presStyleIdx="1" presStyleCnt="4"/>
      <dgm:spPr/>
      <dgm:t>
        <a:bodyPr/>
        <a:lstStyle/>
        <a:p>
          <a:endParaRPr lang="en-IN"/>
        </a:p>
      </dgm:t>
    </dgm:pt>
    <dgm:pt modelId="{DACEE13D-D89D-435F-8EAF-C7226721642A}" type="pres">
      <dgm:prSet presAssocID="{DBC230CB-DE03-4590-9F61-3A6BE26A524E}" presName="tile2text" presStyleLbl="node1" presStyleIdx="1" presStyleCnt="4">
        <dgm:presLayoutVars>
          <dgm:chMax val="0"/>
          <dgm:chPref val="0"/>
          <dgm:bulletEnabled val="1"/>
        </dgm:presLayoutVars>
      </dgm:prSet>
      <dgm:spPr/>
      <dgm:t>
        <a:bodyPr/>
        <a:lstStyle/>
        <a:p>
          <a:endParaRPr lang="en-IN"/>
        </a:p>
      </dgm:t>
    </dgm:pt>
    <dgm:pt modelId="{47FB2529-A9A1-4DD4-BD3B-B5AF95678155}" type="pres">
      <dgm:prSet presAssocID="{DBC230CB-DE03-4590-9F61-3A6BE26A524E}" presName="tile3" presStyleLbl="node1" presStyleIdx="2" presStyleCnt="4"/>
      <dgm:spPr/>
      <dgm:t>
        <a:bodyPr/>
        <a:lstStyle/>
        <a:p>
          <a:endParaRPr lang="en-IN"/>
        </a:p>
      </dgm:t>
    </dgm:pt>
    <dgm:pt modelId="{ACDF45BB-9944-43D2-B978-40DAC60FB75B}" type="pres">
      <dgm:prSet presAssocID="{DBC230CB-DE03-4590-9F61-3A6BE26A524E}" presName="tile3text" presStyleLbl="node1" presStyleIdx="2" presStyleCnt="4">
        <dgm:presLayoutVars>
          <dgm:chMax val="0"/>
          <dgm:chPref val="0"/>
          <dgm:bulletEnabled val="1"/>
        </dgm:presLayoutVars>
      </dgm:prSet>
      <dgm:spPr/>
      <dgm:t>
        <a:bodyPr/>
        <a:lstStyle/>
        <a:p>
          <a:endParaRPr lang="en-IN"/>
        </a:p>
      </dgm:t>
    </dgm:pt>
    <dgm:pt modelId="{D49EE405-0FE3-41C1-A0B3-7D8B142E5B1A}" type="pres">
      <dgm:prSet presAssocID="{DBC230CB-DE03-4590-9F61-3A6BE26A524E}" presName="tile4" presStyleLbl="node1" presStyleIdx="3" presStyleCnt="4"/>
      <dgm:spPr/>
      <dgm:t>
        <a:bodyPr/>
        <a:lstStyle/>
        <a:p>
          <a:endParaRPr lang="en-IN"/>
        </a:p>
      </dgm:t>
    </dgm:pt>
    <dgm:pt modelId="{E23EC4AA-5839-4532-BEBD-8870513DA145}" type="pres">
      <dgm:prSet presAssocID="{DBC230CB-DE03-4590-9F61-3A6BE26A524E}" presName="tile4text" presStyleLbl="node1" presStyleIdx="3" presStyleCnt="4">
        <dgm:presLayoutVars>
          <dgm:chMax val="0"/>
          <dgm:chPref val="0"/>
          <dgm:bulletEnabled val="1"/>
        </dgm:presLayoutVars>
      </dgm:prSet>
      <dgm:spPr/>
      <dgm:t>
        <a:bodyPr/>
        <a:lstStyle/>
        <a:p>
          <a:endParaRPr lang="en-IN"/>
        </a:p>
      </dgm:t>
    </dgm:pt>
    <dgm:pt modelId="{83453FFA-C3EB-47BE-BD16-0AD2917DB856}" type="pres">
      <dgm:prSet presAssocID="{DBC230CB-DE03-4590-9F61-3A6BE26A524E}" presName="centerTile" presStyleLbl="fgShp" presStyleIdx="0" presStyleCnt="1">
        <dgm:presLayoutVars>
          <dgm:chMax val="0"/>
          <dgm:chPref val="0"/>
        </dgm:presLayoutVars>
      </dgm:prSet>
      <dgm:spPr/>
      <dgm:t>
        <a:bodyPr/>
        <a:lstStyle/>
        <a:p>
          <a:endParaRPr lang="en-US"/>
        </a:p>
      </dgm:t>
    </dgm:pt>
  </dgm:ptLst>
  <dgm:cxnLst>
    <dgm:cxn modelId="{93C2ADB0-3F24-404D-9C1B-A73EDD30DB28}" srcId="{03336206-5625-4B7E-BAEC-207F245DB2EB}" destId="{736B0483-B8E2-40E9-BAF0-3AE753E1930D}" srcOrd="6" destOrd="0" parTransId="{B8023236-4169-4E7F-B274-16F617FFB429}" sibTransId="{5297B2D8-CD80-4D7A-B149-1C2646F56552}"/>
    <dgm:cxn modelId="{E0F157E9-CBD3-4909-A847-580488C122B0}" srcId="{03336206-5625-4B7E-BAEC-207F245DB2EB}" destId="{94C87C83-B5B2-4749-8193-5862F260BD5D}" srcOrd="5" destOrd="0" parTransId="{C2DD6DC7-ED79-43CB-BAE2-2914385BD9C0}" sibTransId="{EAAD00C4-1D14-4738-A12A-43D1366110FD}"/>
    <dgm:cxn modelId="{896188F3-5D3A-4DEB-82A6-2E866393CDF7}" type="presOf" srcId="{041BE7C0-F814-433F-A007-EC659FD6C6C1}" destId="{B21D35C8-D98E-40BB-A7F2-0A0BE7BAF31F}" srcOrd="0" destOrd="0" presId="urn:microsoft.com/office/officeart/2005/8/layout/matrix1"/>
    <dgm:cxn modelId="{7A7E3963-3F67-40B0-899E-86DBF9043D65}" type="presOf" srcId="{03336206-5625-4B7E-BAEC-207F245DB2EB}" destId="{83453FFA-C3EB-47BE-BD16-0AD2917DB856}" srcOrd="0" destOrd="0" presId="urn:microsoft.com/office/officeart/2005/8/layout/matrix1"/>
    <dgm:cxn modelId="{D6BDD292-18E7-400B-9607-9A124E9AB565}" type="presOf" srcId="{E1EBFF03-E13C-4DCF-A823-73F3322F0807}" destId="{ACDF45BB-9944-43D2-B978-40DAC60FB75B}" srcOrd="1" destOrd="0" presId="urn:microsoft.com/office/officeart/2005/8/layout/matrix1"/>
    <dgm:cxn modelId="{AC05436C-2024-44A9-BF69-10E36A446B94}" srcId="{DBC230CB-DE03-4590-9F61-3A6BE26A524E}" destId="{03336206-5625-4B7E-BAEC-207F245DB2EB}" srcOrd="0" destOrd="0" parTransId="{A0F87990-8ADD-4AE8-BB4D-3E5F30216E53}" sibTransId="{781F8510-99FE-4005-AC04-CAD882EED5A8}"/>
    <dgm:cxn modelId="{2F04FC48-E363-4C15-A843-AE5400934DE0}" type="presOf" srcId="{DBC230CB-DE03-4590-9F61-3A6BE26A524E}" destId="{C842B3FE-7AF6-4AE6-9151-A5FF3A38F69D}" srcOrd="0" destOrd="0" presId="urn:microsoft.com/office/officeart/2005/8/layout/matrix1"/>
    <dgm:cxn modelId="{C2A58AE3-2104-4B52-902F-873C67B87020}" type="presOf" srcId="{E1EBFF03-E13C-4DCF-A823-73F3322F0807}" destId="{47FB2529-A9A1-4DD4-BD3B-B5AF95678155}" srcOrd="0" destOrd="0" presId="urn:microsoft.com/office/officeart/2005/8/layout/matrix1"/>
    <dgm:cxn modelId="{A408BDEC-3D6B-4B32-93D8-55350B55C874}" srcId="{03336206-5625-4B7E-BAEC-207F245DB2EB}" destId="{041BE7C0-F814-433F-A007-EC659FD6C6C1}" srcOrd="1" destOrd="0" parTransId="{0DB2698B-FA80-4F71-A742-DF4FF9A26A67}" sibTransId="{3961F41B-FAB8-44D0-AF6E-520E517E68E2}"/>
    <dgm:cxn modelId="{81BE125C-785D-4E9A-835E-950D14748076}" srcId="{03336206-5625-4B7E-BAEC-207F245DB2EB}" destId="{7A971325-8E15-4DB8-A462-82FD8698289D}" srcOrd="0" destOrd="0" parTransId="{BC9BA29B-E9D4-4555-A65E-2431A40B9BAF}" sibTransId="{E2429586-BA00-4BA5-A40F-E49466C77673}"/>
    <dgm:cxn modelId="{0343C3DC-D91B-4674-8E71-4534C0051D10}" type="presOf" srcId="{7A971325-8E15-4DB8-A462-82FD8698289D}" destId="{356FB913-FE17-403A-96BB-EBBB3280BCAA}" srcOrd="0" destOrd="0" presId="urn:microsoft.com/office/officeart/2005/8/layout/matrix1"/>
    <dgm:cxn modelId="{E8353F38-045A-459E-A5D3-4F608C4F5BB3}" type="presOf" srcId="{DC9A896D-6D34-4A81-B9A8-B889D412378C}" destId="{D49EE405-0FE3-41C1-A0B3-7D8B142E5B1A}" srcOrd="0" destOrd="0" presId="urn:microsoft.com/office/officeart/2005/8/layout/matrix1"/>
    <dgm:cxn modelId="{B80DFD10-1D1C-4957-8545-4729F21E7826}" srcId="{03336206-5625-4B7E-BAEC-207F245DB2EB}" destId="{1E7A3623-29B1-4509-9E9C-5C8CD50D01A4}" srcOrd="4" destOrd="0" parTransId="{4EEF56E4-4902-47E2-B9E3-973C08E26EE0}" sibTransId="{D163FEA8-55B0-4C86-A4F8-1FEF43427B8F}"/>
    <dgm:cxn modelId="{26F5D0B9-5350-4E31-8B1D-0F4C1EE87630}" type="presOf" srcId="{041BE7C0-F814-433F-A007-EC659FD6C6C1}" destId="{DACEE13D-D89D-435F-8EAF-C7226721642A}" srcOrd="1" destOrd="0" presId="urn:microsoft.com/office/officeart/2005/8/layout/matrix1"/>
    <dgm:cxn modelId="{0743A34A-94B6-4E5E-83AD-6C76CD9B4BB2}" srcId="{03336206-5625-4B7E-BAEC-207F245DB2EB}" destId="{E1EBFF03-E13C-4DCF-A823-73F3322F0807}" srcOrd="2" destOrd="0" parTransId="{E6A6BE1A-C9B9-4295-9D45-A2AED6B15772}" sibTransId="{C23A42A8-A748-4605-B143-B90560E62BAA}"/>
    <dgm:cxn modelId="{AA610237-EC86-415C-BC9B-6EBA88FA1E02}" type="presOf" srcId="{7A971325-8E15-4DB8-A462-82FD8698289D}" destId="{E1D24D67-01BE-4E1D-B5D0-03116A879A7C}" srcOrd="1" destOrd="0" presId="urn:microsoft.com/office/officeart/2005/8/layout/matrix1"/>
    <dgm:cxn modelId="{5507E053-9E1A-49D7-80BF-3D1368500A48}" type="presOf" srcId="{DC9A896D-6D34-4A81-B9A8-B889D412378C}" destId="{E23EC4AA-5839-4532-BEBD-8870513DA145}" srcOrd="1" destOrd="0" presId="urn:microsoft.com/office/officeart/2005/8/layout/matrix1"/>
    <dgm:cxn modelId="{B7810FD7-110F-41C9-A3C2-AEA9F372A0AF}" srcId="{03336206-5625-4B7E-BAEC-207F245DB2EB}" destId="{DC9A896D-6D34-4A81-B9A8-B889D412378C}" srcOrd="3" destOrd="0" parTransId="{B928F6E3-EC17-4445-AB6B-5C8765DB76F8}" sibTransId="{5A705EE1-BF8B-4360-A3A2-DA4878A3819A}"/>
    <dgm:cxn modelId="{AE0622D9-04D5-41D7-B02D-026894A476C5}" type="presParOf" srcId="{C842B3FE-7AF6-4AE6-9151-A5FF3A38F69D}" destId="{021D709C-2FA7-4077-AC01-B1DE6B78D430}" srcOrd="0" destOrd="0" presId="urn:microsoft.com/office/officeart/2005/8/layout/matrix1"/>
    <dgm:cxn modelId="{7A363A33-30B0-4899-A364-A97C2E6C15BE}" type="presParOf" srcId="{021D709C-2FA7-4077-AC01-B1DE6B78D430}" destId="{356FB913-FE17-403A-96BB-EBBB3280BCAA}" srcOrd="0" destOrd="0" presId="urn:microsoft.com/office/officeart/2005/8/layout/matrix1"/>
    <dgm:cxn modelId="{2D4B0773-DE89-4D31-BEDE-344C3F55A72B}" type="presParOf" srcId="{021D709C-2FA7-4077-AC01-B1DE6B78D430}" destId="{E1D24D67-01BE-4E1D-B5D0-03116A879A7C}" srcOrd="1" destOrd="0" presId="urn:microsoft.com/office/officeart/2005/8/layout/matrix1"/>
    <dgm:cxn modelId="{918DA931-A414-40B1-841A-F4F97AB5C578}" type="presParOf" srcId="{021D709C-2FA7-4077-AC01-B1DE6B78D430}" destId="{B21D35C8-D98E-40BB-A7F2-0A0BE7BAF31F}" srcOrd="2" destOrd="0" presId="urn:microsoft.com/office/officeart/2005/8/layout/matrix1"/>
    <dgm:cxn modelId="{5E8D6BA0-2ADF-41B0-A6CE-38259305AA8A}" type="presParOf" srcId="{021D709C-2FA7-4077-AC01-B1DE6B78D430}" destId="{DACEE13D-D89D-435F-8EAF-C7226721642A}" srcOrd="3" destOrd="0" presId="urn:microsoft.com/office/officeart/2005/8/layout/matrix1"/>
    <dgm:cxn modelId="{CC64514B-2AB5-472B-AF1D-60ACA660E646}" type="presParOf" srcId="{021D709C-2FA7-4077-AC01-B1DE6B78D430}" destId="{47FB2529-A9A1-4DD4-BD3B-B5AF95678155}" srcOrd="4" destOrd="0" presId="urn:microsoft.com/office/officeart/2005/8/layout/matrix1"/>
    <dgm:cxn modelId="{969A2AB0-AC24-4704-B01A-FE8BE295E5CA}" type="presParOf" srcId="{021D709C-2FA7-4077-AC01-B1DE6B78D430}" destId="{ACDF45BB-9944-43D2-B978-40DAC60FB75B}" srcOrd="5" destOrd="0" presId="urn:microsoft.com/office/officeart/2005/8/layout/matrix1"/>
    <dgm:cxn modelId="{EFFD7DF0-8F8B-4C2F-A540-DA6FC8CE0588}" type="presParOf" srcId="{021D709C-2FA7-4077-AC01-B1DE6B78D430}" destId="{D49EE405-0FE3-41C1-A0B3-7D8B142E5B1A}" srcOrd="6" destOrd="0" presId="urn:microsoft.com/office/officeart/2005/8/layout/matrix1"/>
    <dgm:cxn modelId="{0FBFA712-E744-4CA3-8B7D-2D63E49EC0D0}" type="presParOf" srcId="{021D709C-2FA7-4077-AC01-B1DE6B78D430}" destId="{E23EC4AA-5839-4532-BEBD-8870513DA145}" srcOrd="7" destOrd="0" presId="urn:microsoft.com/office/officeart/2005/8/layout/matrix1"/>
    <dgm:cxn modelId="{BC88C910-580C-4391-9AAC-DE97AF3154C9}" type="presParOf" srcId="{C842B3FE-7AF6-4AE6-9151-A5FF3A38F69D}" destId="{83453FFA-C3EB-47BE-BD16-0AD2917DB856}"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6FB913-FE17-403A-96BB-EBBB3280BCAA}">
      <dsp:nvSpPr>
        <dsp:cNvPr id="0" name=""/>
        <dsp:cNvSpPr/>
      </dsp:nvSpPr>
      <dsp:spPr>
        <a:xfrm rot="16200000">
          <a:off x="648493" y="-648493"/>
          <a:ext cx="2436812" cy="3733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IN" sz="2200" kern="1200" dirty="0" smtClean="0"/>
            <a:t>Traditional Bamboo processing areas (participant observation, informal interviews)</a:t>
          </a:r>
          <a:endParaRPr lang="en-IN" sz="2200" kern="1200" dirty="0"/>
        </a:p>
      </dsp:txBody>
      <dsp:txXfrm rot="16200000">
        <a:off x="953095" y="-953095"/>
        <a:ext cx="1827609" cy="3733800"/>
      </dsp:txXfrm>
    </dsp:sp>
    <dsp:sp modelId="{B21D35C8-D98E-40BB-A7F2-0A0BE7BAF31F}">
      <dsp:nvSpPr>
        <dsp:cNvPr id="0" name=""/>
        <dsp:cNvSpPr/>
      </dsp:nvSpPr>
      <dsp:spPr>
        <a:xfrm>
          <a:off x="3733800" y="0"/>
          <a:ext cx="3733800" cy="243681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IN" sz="2200" kern="1200" dirty="0" smtClean="0"/>
            <a:t>Food Processing Industry (in depth interviews  and questionnaire with workers, proprietor  and observation) </a:t>
          </a:r>
          <a:endParaRPr lang="en-IN" sz="2200" kern="1200" dirty="0"/>
        </a:p>
      </dsp:txBody>
      <dsp:txXfrm>
        <a:off x="3733800" y="0"/>
        <a:ext cx="3733800" cy="1827609"/>
      </dsp:txXfrm>
    </dsp:sp>
    <dsp:sp modelId="{47FB2529-A9A1-4DD4-BD3B-B5AF95678155}">
      <dsp:nvSpPr>
        <dsp:cNvPr id="0" name=""/>
        <dsp:cNvSpPr/>
      </dsp:nvSpPr>
      <dsp:spPr>
        <a:xfrm rot="10800000">
          <a:off x="0" y="2436812"/>
          <a:ext cx="3733800" cy="243681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IN" sz="2200" kern="1200" dirty="0" smtClean="0"/>
            <a:t>Market places/ customer (informal as well as formal  interviews)</a:t>
          </a:r>
          <a:endParaRPr lang="en-IN" sz="2200" kern="1200" dirty="0"/>
        </a:p>
      </dsp:txBody>
      <dsp:txXfrm rot="10800000">
        <a:off x="0" y="3046015"/>
        <a:ext cx="3733800" cy="1827609"/>
      </dsp:txXfrm>
    </dsp:sp>
    <dsp:sp modelId="{D49EE405-0FE3-41C1-A0B3-7D8B142E5B1A}">
      <dsp:nvSpPr>
        <dsp:cNvPr id="0" name=""/>
        <dsp:cNvSpPr/>
      </dsp:nvSpPr>
      <dsp:spPr>
        <a:xfrm rot="5400000">
          <a:off x="4382293" y="1788318"/>
          <a:ext cx="2436812" cy="3733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IN" sz="2200" kern="1200" dirty="0" smtClean="0"/>
            <a:t>Food technologist,  (Formal interviews)</a:t>
          </a:r>
        </a:p>
      </dsp:txBody>
      <dsp:txXfrm rot="5400000">
        <a:off x="4686895" y="2092920"/>
        <a:ext cx="1827609" cy="3733800"/>
      </dsp:txXfrm>
    </dsp:sp>
    <dsp:sp modelId="{83453FFA-C3EB-47BE-BD16-0AD2917DB856}">
      <dsp:nvSpPr>
        <dsp:cNvPr id="0" name=""/>
        <dsp:cNvSpPr/>
      </dsp:nvSpPr>
      <dsp:spPr>
        <a:xfrm>
          <a:off x="2613659" y="1827609"/>
          <a:ext cx="2240280" cy="1218406"/>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IN" sz="2200" kern="1200" dirty="0" smtClean="0"/>
            <a:t>Ethnography</a:t>
          </a:r>
          <a:endParaRPr lang="en-IN" sz="2200" kern="1200" dirty="0"/>
        </a:p>
      </dsp:txBody>
      <dsp:txXfrm>
        <a:off x="2613659" y="1827609"/>
        <a:ext cx="2240280" cy="121840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C6E0AB-88F1-4526-85BA-EFE10CF2CA6C}" type="datetimeFigureOut">
              <a:rPr lang="en-IN" smtClean="0"/>
              <a:pPr/>
              <a:t>23-11-2015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010017-14E8-4970-BB6E-FA8A32D71BF9}" type="slidenum">
              <a:rPr lang="en-IN" smtClean="0"/>
              <a:pPr/>
              <a:t>‹#›</a:t>
            </a:fld>
            <a:endParaRPr lang="en-IN"/>
          </a:p>
        </p:txBody>
      </p:sp>
    </p:spTree>
    <p:extLst>
      <p:ext uri="{BB962C8B-B14F-4D97-AF65-F5344CB8AC3E}">
        <p14:creationId xmlns:p14="http://schemas.microsoft.com/office/powerpoint/2010/main" xmlns="" val="4256019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6AEFE32-E771-4B65-9141-389F15E453DB}" type="datetime1">
              <a:rPr lang="en-US" smtClean="0"/>
              <a:pPr/>
              <a:t>11/23/2015</a:t>
            </a:fld>
            <a:endParaRPr lang="en-IN"/>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IN"/>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BE43FD9-B2A8-4BAC-A648-45ABC10E93C4}"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0F97D9-1DCE-4F37-B535-ED6BD6F3656B}" type="datetime1">
              <a:rPr lang="en-US" smtClean="0"/>
              <a:pPr/>
              <a:t>11/23/2015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BE43FD9-B2A8-4BAC-A648-45ABC10E93C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269FE7-137C-452E-913A-BFCC689AF869}" type="datetime1">
              <a:rPr lang="en-US" smtClean="0"/>
              <a:pPr/>
              <a:t>11/23/2015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BE43FD9-B2A8-4BAC-A648-45ABC10E93C4}"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4B458B7-7DBC-4235-8420-10EE882ECA82}" type="datetime1">
              <a:rPr lang="en-US" smtClean="0"/>
              <a:pPr/>
              <a:t>11/23/2015</a:t>
            </a:fld>
            <a:endParaRPr lang="en-IN"/>
          </a:p>
        </p:txBody>
      </p:sp>
      <p:sp>
        <p:nvSpPr>
          <p:cNvPr id="9" name="Slide Number Placeholder 8"/>
          <p:cNvSpPr>
            <a:spLocks noGrp="1"/>
          </p:cNvSpPr>
          <p:nvPr>
            <p:ph type="sldNum" sz="quarter" idx="15"/>
          </p:nvPr>
        </p:nvSpPr>
        <p:spPr/>
        <p:txBody>
          <a:bodyPr rtlCol="0"/>
          <a:lstStyle/>
          <a:p>
            <a:fld id="{6BE43FD9-B2A8-4BAC-A648-45ABC10E93C4}" type="slidenum">
              <a:rPr lang="en-IN" smtClean="0"/>
              <a:pPr/>
              <a:t>‹#›</a:t>
            </a:fld>
            <a:endParaRPr lang="en-IN"/>
          </a:p>
        </p:txBody>
      </p:sp>
      <p:sp>
        <p:nvSpPr>
          <p:cNvPr id="10" name="Footer Placeholder 9"/>
          <p:cNvSpPr>
            <a:spLocks noGrp="1"/>
          </p:cNvSpPr>
          <p:nvPr>
            <p:ph type="ftr" sz="quarter" idx="16"/>
          </p:nvPr>
        </p:nvSpPr>
        <p:spPr/>
        <p:txBody>
          <a:bodyPr rtlCol="0"/>
          <a:lstStyle/>
          <a:p>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F55ADBF-8872-4CC0-B447-C2531C188210}" type="datetime1">
              <a:rPr lang="en-US" smtClean="0"/>
              <a:pPr/>
              <a:t>11/23/2015</a:t>
            </a:fld>
            <a:endParaRPr lang="en-IN"/>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IN"/>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BE43FD9-B2A8-4BAC-A648-45ABC10E93C4}"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7DDC7A6-F8BD-4B8E-89FB-2256CD1E0FEC}" type="datetime1">
              <a:rPr lang="en-US" smtClean="0"/>
              <a:pPr/>
              <a:t>11/23/2015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BE43FD9-B2A8-4BAC-A648-45ABC10E93C4}" type="slidenum">
              <a:rPr lang="en-IN" smtClean="0"/>
              <a:pPr/>
              <a:t>‹#›</a:t>
            </a:fld>
            <a:endParaRPr lang="en-IN"/>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8E10127-DAA6-4D6E-99B1-CD05907F584B}" type="datetime1">
              <a:rPr lang="en-US" smtClean="0"/>
              <a:pPr/>
              <a:t>11/23/2015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BE43FD9-B2A8-4BAC-A648-45ABC10E93C4}" type="slidenum">
              <a:rPr lang="en-IN" smtClean="0"/>
              <a:pPr/>
              <a:t>‹#›</a:t>
            </a:fld>
            <a:endParaRPr lang="en-IN"/>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308BFB2-C6B3-4A6B-8529-FF7E2FAA80C3}" type="datetime1">
              <a:rPr lang="en-US" smtClean="0"/>
              <a:pPr/>
              <a:t>11/23/2015</a:t>
            </a:fld>
            <a:endParaRPr lang="en-IN"/>
          </a:p>
        </p:txBody>
      </p:sp>
      <p:sp>
        <p:nvSpPr>
          <p:cNvPr id="7" name="Slide Number Placeholder 6"/>
          <p:cNvSpPr>
            <a:spLocks noGrp="1"/>
          </p:cNvSpPr>
          <p:nvPr>
            <p:ph type="sldNum" sz="quarter" idx="11"/>
          </p:nvPr>
        </p:nvSpPr>
        <p:spPr/>
        <p:txBody>
          <a:bodyPr rtlCol="0"/>
          <a:lstStyle/>
          <a:p>
            <a:fld id="{6BE43FD9-B2A8-4BAC-A648-45ABC10E93C4}" type="slidenum">
              <a:rPr lang="en-IN" smtClean="0"/>
              <a:pPr/>
              <a:t>‹#›</a:t>
            </a:fld>
            <a:endParaRPr lang="en-IN"/>
          </a:p>
        </p:txBody>
      </p:sp>
      <p:sp>
        <p:nvSpPr>
          <p:cNvPr id="8" name="Footer Placeholder 7"/>
          <p:cNvSpPr>
            <a:spLocks noGrp="1"/>
          </p:cNvSpPr>
          <p:nvPr>
            <p:ph type="ftr" sz="quarter" idx="12"/>
          </p:nvPr>
        </p:nvSpPr>
        <p:spPr/>
        <p:txBody>
          <a:bodyPr rtlCol="0"/>
          <a:lstStyle/>
          <a:p>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39C20F-1754-46AC-AB81-1EA02AAC5EA8}" type="datetime1">
              <a:rPr lang="en-US" smtClean="0"/>
              <a:pPr/>
              <a:t>11/23/2015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BE43FD9-B2A8-4BAC-A648-45ABC10E93C4}"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36378F1-A1E7-4328-82FD-564F4C3BAB07}" type="datetime1">
              <a:rPr lang="en-US" smtClean="0"/>
              <a:pPr/>
              <a:t>11/23/2015</a:t>
            </a:fld>
            <a:endParaRPr lang="en-IN"/>
          </a:p>
        </p:txBody>
      </p:sp>
      <p:sp>
        <p:nvSpPr>
          <p:cNvPr id="22" name="Slide Number Placeholder 21"/>
          <p:cNvSpPr>
            <a:spLocks noGrp="1"/>
          </p:cNvSpPr>
          <p:nvPr>
            <p:ph type="sldNum" sz="quarter" idx="15"/>
          </p:nvPr>
        </p:nvSpPr>
        <p:spPr/>
        <p:txBody>
          <a:bodyPr rtlCol="0"/>
          <a:lstStyle/>
          <a:p>
            <a:fld id="{6BE43FD9-B2A8-4BAC-A648-45ABC10E93C4}" type="slidenum">
              <a:rPr lang="en-IN" smtClean="0"/>
              <a:pPr/>
              <a:t>‹#›</a:t>
            </a:fld>
            <a:endParaRPr lang="en-IN"/>
          </a:p>
        </p:txBody>
      </p:sp>
      <p:sp>
        <p:nvSpPr>
          <p:cNvPr id="23" name="Footer Placeholder 22"/>
          <p:cNvSpPr>
            <a:spLocks noGrp="1"/>
          </p:cNvSpPr>
          <p:nvPr>
            <p:ph type="ftr" sz="quarter" idx="16"/>
          </p:nvPr>
        </p:nvSpPr>
        <p:spPr/>
        <p:txBody>
          <a:bodyPr rtlCol="0"/>
          <a:lstStyle/>
          <a:p>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15132DD-7B47-498B-ABFB-BB1E38ED401F}" type="datetime1">
              <a:rPr lang="en-US" smtClean="0"/>
              <a:pPr/>
              <a:t>11/23/2015</a:t>
            </a:fld>
            <a:endParaRPr lang="en-IN"/>
          </a:p>
        </p:txBody>
      </p:sp>
      <p:sp>
        <p:nvSpPr>
          <p:cNvPr id="18" name="Slide Number Placeholder 17"/>
          <p:cNvSpPr>
            <a:spLocks noGrp="1"/>
          </p:cNvSpPr>
          <p:nvPr>
            <p:ph type="sldNum" sz="quarter" idx="11"/>
          </p:nvPr>
        </p:nvSpPr>
        <p:spPr/>
        <p:txBody>
          <a:bodyPr rtlCol="0"/>
          <a:lstStyle/>
          <a:p>
            <a:fld id="{6BE43FD9-B2A8-4BAC-A648-45ABC10E93C4}" type="slidenum">
              <a:rPr lang="en-IN" smtClean="0"/>
              <a:pPr/>
              <a:t>‹#›</a:t>
            </a:fld>
            <a:endParaRPr lang="en-IN"/>
          </a:p>
        </p:txBody>
      </p:sp>
      <p:sp>
        <p:nvSpPr>
          <p:cNvPr id="21" name="Footer Placeholder 20"/>
          <p:cNvSpPr>
            <a:spLocks noGrp="1"/>
          </p:cNvSpPr>
          <p:nvPr>
            <p:ph type="ftr" sz="quarter" idx="12"/>
          </p:nvPr>
        </p:nvSpPr>
        <p:spPr/>
        <p:txBody>
          <a:bodyPr rtlCol="0"/>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4318E48-935C-40B6-B14A-4A939D03F229}" type="datetime1">
              <a:rPr lang="en-US" smtClean="0"/>
              <a:pPr/>
              <a:t>11/23/2015</a:t>
            </a:fld>
            <a:endParaRPr lang="en-IN"/>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IN"/>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BE43FD9-B2A8-4BAC-A648-45ABC10E93C4}"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99592" y="4365104"/>
            <a:ext cx="7416824" cy="1807096"/>
          </a:xfrm>
        </p:spPr>
        <p:txBody>
          <a:bodyPr>
            <a:normAutofit/>
          </a:bodyPr>
          <a:lstStyle/>
          <a:p>
            <a:pPr algn="ctr"/>
            <a:r>
              <a:rPr lang="en-IN" sz="2400" b="1" dirty="0" smtClean="0">
                <a:solidFill>
                  <a:schemeClr val="accent2">
                    <a:lumMod val="50000"/>
                  </a:schemeClr>
                </a:solidFill>
                <a:latin typeface="Times New Roman" pitchFamily="18" charset="0"/>
                <a:cs typeface="Times New Roman" pitchFamily="18" charset="0"/>
              </a:rPr>
              <a:t>Wairokpam Premi Devi and Hemant Kumar</a:t>
            </a:r>
          </a:p>
          <a:p>
            <a:pPr algn="ctr"/>
            <a:r>
              <a:rPr lang="en-US" sz="2000" b="1" dirty="0" smtClean="0">
                <a:solidFill>
                  <a:schemeClr val="accent3">
                    <a:lumMod val="75000"/>
                  </a:schemeClr>
                </a:solidFill>
                <a:latin typeface="Times New Roman" pitchFamily="18" charset="0"/>
                <a:cs typeface="Times New Roman" pitchFamily="18" charset="0"/>
              </a:rPr>
              <a:t>Centre for Studies in Science, Technology and Innovation Policy</a:t>
            </a:r>
            <a:endParaRPr lang="en-IN" sz="2000" b="1" dirty="0" smtClean="0">
              <a:solidFill>
                <a:schemeClr val="accent3">
                  <a:lumMod val="75000"/>
                </a:schemeClr>
              </a:solidFill>
              <a:latin typeface="Times New Roman" pitchFamily="18" charset="0"/>
              <a:cs typeface="Times New Roman" pitchFamily="18" charset="0"/>
            </a:endParaRPr>
          </a:p>
          <a:p>
            <a:pPr algn="ctr"/>
            <a:r>
              <a:rPr lang="en-IN" sz="2000" b="1" dirty="0" smtClean="0">
                <a:solidFill>
                  <a:schemeClr val="accent3">
                    <a:lumMod val="75000"/>
                  </a:schemeClr>
                </a:solidFill>
                <a:latin typeface="Times New Roman" pitchFamily="18" charset="0"/>
                <a:cs typeface="Times New Roman" pitchFamily="18" charset="0"/>
              </a:rPr>
              <a:t>School of Social Sciences, Central University of Gujarat</a:t>
            </a:r>
          </a:p>
          <a:p>
            <a:pPr algn="ctr"/>
            <a:r>
              <a:rPr lang="en-IN" sz="2000" b="1" dirty="0" smtClean="0">
                <a:solidFill>
                  <a:schemeClr val="accent3">
                    <a:lumMod val="75000"/>
                  </a:schemeClr>
                </a:solidFill>
                <a:latin typeface="Times New Roman" pitchFamily="18" charset="0"/>
                <a:cs typeface="Times New Roman" pitchFamily="18" charset="0"/>
              </a:rPr>
              <a:t>India-382030</a:t>
            </a:r>
            <a:endParaRPr lang="en-IN" sz="2000" b="1" dirty="0">
              <a:solidFill>
                <a:schemeClr val="accent3">
                  <a:lumMod val="75000"/>
                </a:schemeClr>
              </a:solidFill>
              <a:latin typeface="Times New Roman" pitchFamily="18" charset="0"/>
              <a:cs typeface="Times New Roman" pitchFamily="18" charset="0"/>
            </a:endParaRPr>
          </a:p>
        </p:txBody>
      </p:sp>
      <p:sp>
        <p:nvSpPr>
          <p:cNvPr id="7" name="Rectangle 6"/>
          <p:cNvSpPr/>
          <p:nvPr/>
        </p:nvSpPr>
        <p:spPr>
          <a:xfrm>
            <a:off x="755576" y="692696"/>
            <a:ext cx="7344816" cy="1569660"/>
          </a:xfrm>
          <a:prstGeom prst="rect">
            <a:avLst/>
          </a:prstGeom>
        </p:spPr>
        <p:txBody>
          <a:bodyPr wrap="square">
            <a:spAutoFit/>
          </a:bodyPr>
          <a:lstStyle/>
          <a:p>
            <a:pPr algn="just"/>
            <a:endParaRPr lang="en-IN" sz="3200" dirty="0" smtClean="0">
              <a:latin typeface="Times New Roman" pitchFamily="18" charset="0"/>
              <a:cs typeface="Times New Roman" pitchFamily="18" charset="0"/>
            </a:endParaRPr>
          </a:p>
          <a:p>
            <a:pPr algn="ctr"/>
            <a:r>
              <a:rPr lang="en-IN" sz="3200" b="1" dirty="0" smtClean="0">
                <a:latin typeface="Times New Roman" pitchFamily="18" charset="0"/>
                <a:cs typeface="Times New Roman" pitchFamily="18" charset="0"/>
              </a:rPr>
              <a:t>Frugal Innovation: A Case of food processing industries in Manipur, India </a:t>
            </a:r>
            <a:endParaRPr lang="en-IN" sz="3200" dirty="0">
              <a:latin typeface="Times New Roman" pitchFamily="18" charset="0"/>
              <a:cs typeface="Times New Roman" pitchFamily="18" charset="0"/>
            </a:endParaRPr>
          </a:p>
        </p:txBody>
      </p:sp>
      <p:sp>
        <p:nvSpPr>
          <p:cNvPr id="2" name="Slide Number Placeholder 1"/>
          <p:cNvSpPr>
            <a:spLocks noGrp="1"/>
          </p:cNvSpPr>
          <p:nvPr>
            <p:ph type="sldNum" sz="quarter" idx="11"/>
          </p:nvPr>
        </p:nvSpPr>
        <p:spPr/>
        <p:txBody>
          <a:bodyPr/>
          <a:lstStyle/>
          <a:p>
            <a:fld id="{6BE43FD9-B2A8-4BAC-A648-45ABC10E93C4}" type="slidenum">
              <a:rPr lang="en-IN" smtClean="0"/>
              <a:pPr/>
              <a:t>1</a:t>
            </a:fld>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normAutofit/>
          </a:bodyPr>
          <a:lstStyle/>
          <a:p>
            <a:r>
              <a:rPr lang="en-IN" sz="3600" b="1" dirty="0" smtClean="0">
                <a:latin typeface="Times New Roman" pitchFamily="18" charset="0"/>
                <a:cs typeface="Times New Roman" pitchFamily="18" charset="0"/>
              </a:rPr>
              <a:t>Research question </a:t>
            </a:r>
            <a:r>
              <a:rPr lang="en-IN" b="1" dirty="0" smtClean="0"/>
              <a:t/>
            </a:r>
            <a:br>
              <a:rPr lang="en-IN" b="1" dirty="0" smtClean="0"/>
            </a:br>
            <a:endParaRPr lang="en-IN" dirty="0"/>
          </a:p>
        </p:txBody>
      </p:sp>
      <p:sp>
        <p:nvSpPr>
          <p:cNvPr id="3" name="Content Placeholder 2"/>
          <p:cNvSpPr>
            <a:spLocks noGrp="1"/>
          </p:cNvSpPr>
          <p:nvPr>
            <p:ph sz="quarter" idx="1"/>
          </p:nvPr>
        </p:nvSpPr>
        <p:spPr>
          <a:xfrm>
            <a:off x="457200" y="1268760"/>
            <a:ext cx="8229600" cy="5328592"/>
          </a:xfrm>
        </p:spPr>
        <p:txBody>
          <a:bodyPr>
            <a:normAutofit/>
          </a:bodyPr>
          <a:lstStyle/>
          <a:p>
            <a:pPr lvl="1" algn="just">
              <a:buFont typeface="Wingdings" pitchFamily="2" charset="2"/>
              <a:buChar char="v"/>
            </a:pPr>
            <a:r>
              <a:rPr lang="en-IN" sz="2400" dirty="0" smtClean="0">
                <a:latin typeface="Times New Roman" pitchFamily="18" charset="0"/>
                <a:cs typeface="Times New Roman" pitchFamily="18" charset="0"/>
              </a:rPr>
              <a:t>What is the process of frugal innovations in bamboo shoot processing in Manipur? </a:t>
            </a:r>
          </a:p>
          <a:p>
            <a:pPr lvl="1" algn="just">
              <a:buFont typeface="Wingdings" pitchFamily="2" charset="2"/>
              <a:buChar char="v"/>
            </a:pPr>
            <a:endParaRPr lang="en-IN" sz="2400" dirty="0" smtClean="0">
              <a:latin typeface="Times New Roman" pitchFamily="18" charset="0"/>
              <a:cs typeface="Times New Roman" pitchFamily="18" charset="0"/>
            </a:endParaRPr>
          </a:p>
          <a:p>
            <a:pPr lvl="2" algn="just">
              <a:buFont typeface="Wingdings" pitchFamily="2" charset="2"/>
              <a:buChar char="v"/>
            </a:pPr>
            <a:r>
              <a:rPr lang="en-IN" sz="2200" dirty="0" smtClean="0">
                <a:latin typeface="Times New Roman" pitchFamily="18" charset="0"/>
                <a:cs typeface="Times New Roman" pitchFamily="18" charset="0"/>
              </a:rPr>
              <a:t>In particular, how agency (programmes of action) is produced and confined, and how actors are enlisted into stabilising sets of relationships in the process of innovation? </a:t>
            </a:r>
          </a:p>
          <a:p>
            <a:pPr lvl="2" algn="just">
              <a:buFont typeface="Wingdings" pitchFamily="2" charset="2"/>
              <a:buChar char="v"/>
            </a:pPr>
            <a:endParaRPr lang="en-IN" sz="2200" dirty="0" smtClean="0">
              <a:latin typeface="Times New Roman" pitchFamily="18" charset="0"/>
              <a:cs typeface="Times New Roman" pitchFamily="18" charset="0"/>
            </a:endParaRPr>
          </a:p>
          <a:p>
            <a:pPr lvl="2" algn="just">
              <a:buFont typeface="Wingdings" pitchFamily="2" charset="2"/>
              <a:buChar char="v"/>
            </a:pPr>
            <a:r>
              <a:rPr lang="en-IN" sz="2200" dirty="0" smtClean="0">
                <a:latin typeface="Times New Roman" pitchFamily="18" charset="0"/>
                <a:cs typeface="Times New Roman" pitchFamily="18" charset="0"/>
              </a:rPr>
              <a:t>And, how is agency in humans and non-humans manifested in these relations? </a:t>
            </a:r>
          </a:p>
        </p:txBody>
      </p:sp>
      <p:sp>
        <p:nvSpPr>
          <p:cNvPr id="4" name="Slide Number Placeholder 3"/>
          <p:cNvSpPr>
            <a:spLocks noGrp="1"/>
          </p:cNvSpPr>
          <p:nvPr>
            <p:ph type="sldNum" sz="quarter" idx="15"/>
          </p:nvPr>
        </p:nvSpPr>
        <p:spPr/>
        <p:txBody>
          <a:bodyPr/>
          <a:lstStyle/>
          <a:p>
            <a:fld id="{6BE43FD9-B2A8-4BAC-A648-45ABC10E93C4}" type="slidenum">
              <a:rPr lang="en-IN" smtClean="0"/>
              <a:pPr/>
              <a:t>10</a:t>
            </a:fld>
            <a:endParaRPr lang="en-I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sz="3200" b="1" dirty="0" smtClean="0">
                <a:latin typeface="Times New Roman" pitchFamily="18" charset="0"/>
                <a:cs typeface="Times New Roman" pitchFamily="18" charset="0"/>
              </a:rPr>
              <a:t>Methodology</a:t>
            </a:r>
            <a:r>
              <a:rPr lang="en-IN" sz="3200" dirty="0" smtClean="0">
                <a:latin typeface="Times New Roman" pitchFamily="18" charset="0"/>
                <a:cs typeface="Times New Roman" pitchFamily="18" charset="0"/>
              </a:rPr>
              <a:t/>
            </a:r>
            <a:br>
              <a:rPr lang="en-IN" sz="3200" dirty="0" smtClean="0">
                <a:latin typeface="Times New Roman" pitchFamily="18" charset="0"/>
                <a:cs typeface="Times New Roman" pitchFamily="18" charset="0"/>
              </a:rPr>
            </a:br>
            <a:endParaRPr lang="en-IN" sz="3200" dirty="0"/>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5"/>
          </p:nvPr>
        </p:nvSpPr>
        <p:spPr/>
        <p:txBody>
          <a:bodyPr/>
          <a:lstStyle/>
          <a:p>
            <a:fld id="{6BE43FD9-B2A8-4BAC-A648-45ABC10E93C4}" type="slidenum">
              <a:rPr lang="en-IN" smtClean="0"/>
              <a:pPr/>
              <a:t>11</a:t>
            </a:fld>
            <a:endParaRPr lang="en-I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4096"/>
          </a:xfrm>
        </p:spPr>
        <p:txBody>
          <a:bodyPr>
            <a:normAutofit fontScale="90000"/>
          </a:bodyPr>
          <a:lstStyle/>
          <a:p>
            <a:r>
              <a:rPr lang="en-IN" sz="3600" b="1" dirty="0" smtClean="0">
                <a:latin typeface="Times New Roman" pitchFamily="18" charset="0"/>
                <a:cs typeface="Times New Roman" pitchFamily="18" charset="0"/>
              </a:rPr>
              <a:t>Background of case study</a:t>
            </a:r>
            <a:r>
              <a:rPr lang="en-IN" dirty="0" smtClean="0">
                <a:latin typeface="Times New Roman" pitchFamily="18" charset="0"/>
                <a:cs typeface="Times New Roman" pitchFamily="18" charset="0"/>
              </a:rPr>
              <a:t/>
            </a:r>
            <a:br>
              <a:rPr lang="en-IN" dirty="0" smtClean="0">
                <a:latin typeface="Times New Roman" pitchFamily="18" charset="0"/>
                <a:cs typeface="Times New Roman" pitchFamily="18" charset="0"/>
              </a:rPr>
            </a:br>
            <a:endParaRPr lang="en-IN" dirty="0"/>
          </a:p>
        </p:txBody>
      </p:sp>
      <p:sp>
        <p:nvSpPr>
          <p:cNvPr id="3" name="Content Placeholder 2"/>
          <p:cNvSpPr>
            <a:spLocks noGrp="1"/>
          </p:cNvSpPr>
          <p:nvPr>
            <p:ph sz="quarter" idx="1"/>
          </p:nvPr>
        </p:nvSpPr>
        <p:spPr>
          <a:xfrm>
            <a:off x="457200" y="1196752"/>
            <a:ext cx="8229600" cy="4896543"/>
          </a:xfrm>
        </p:spPr>
        <p:txBody>
          <a:bodyPr>
            <a:normAutofit/>
          </a:bodyPr>
          <a:lstStyle/>
          <a:p>
            <a:pPr algn="just"/>
            <a:r>
              <a:rPr lang="en-IN" sz="2200" dirty="0" smtClean="0">
                <a:latin typeface="Times New Roman" pitchFamily="18" charset="0"/>
                <a:cs typeface="Times New Roman" pitchFamily="18" charset="0"/>
              </a:rPr>
              <a:t>Bamboo Shoot (</a:t>
            </a:r>
            <a:r>
              <a:rPr lang="en-IN" sz="2200" dirty="0" err="1" smtClean="0">
                <a:latin typeface="Times New Roman" pitchFamily="18" charset="0"/>
                <a:cs typeface="Times New Roman" pitchFamily="18" charset="0"/>
              </a:rPr>
              <a:t>Soibum</a:t>
            </a:r>
            <a:r>
              <a:rPr lang="en-IN" sz="2200" dirty="0" smtClean="0">
                <a:latin typeface="Times New Roman" pitchFamily="18" charset="0"/>
                <a:cs typeface="Times New Roman" pitchFamily="18" charset="0"/>
              </a:rPr>
              <a:t>), as a traditional food of Manipur, evolved thousands of years ago, still indispensable for majority of people.</a:t>
            </a:r>
          </a:p>
          <a:p>
            <a:pPr algn="just"/>
            <a:r>
              <a:rPr lang="en-IN" sz="2200" dirty="0" smtClean="0">
                <a:latin typeface="Times New Roman" pitchFamily="18" charset="0"/>
                <a:cs typeface="Times New Roman" pitchFamily="18" charset="0"/>
              </a:rPr>
              <a:t>But the shelf life of freshly harvested bamboo shoots is 9 and 23 days in water and brine, respectively (National Mission for Bamboo Applications, India 2009). </a:t>
            </a:r>
          </a:p>
          <a:p>
            <a:pPr algn="just"/>
            <a:r>
              <a:rPr lang="en-IN" sz="2200" dirty="0" smtClean="0">
                <a:latin typeface="Times New Roman" pitchFamily="18" charset="0"/>
                <a:cs typeface="Times New Roman" pitchFamily="18" charset="0"/>
              </a:rPr>
              <a:t>Need of fermentation arises.</a:t>
            </a:r>
          </a:p>
          <a:p>
            <a:pPr algn="just"/>
            <a:r>
              <a:rPr lang="en-IN" sz="2200" dirty="0" smtClean="0">
                <a:latin typeface="Times New Roman" pitchFamily="18" charset="0"/>
                <a:cs typeface="Times New Roman" pitchFamily="18" charset="0"/>
              </a:rPr>
              <a:t>The practitioners have been practising the lactic fermentation process to preserve the perishable and seasonal vegetable in absence of refrigerator and freezing. </a:t>
            </a:r>
          </a:p>
          <a:p>
            <a:pPr algn="just"/>
            <a:r>
              <a:rPr lang="en-IN" sz="2200" dirty="0" smtClean="0">
                <a:latin typeface="Times New Roman" pitchFamily="18" charset="0"/>
                <a:cs typeface="Times New Roman" pitchFamily="18" charset="0"/>
              </a:rPr>
              <a:t>They gain knowledge and wisdom through experiment and based on trial and error.</a:t>
            </a:r>
          </a:p>
          <a:p>
            <a:pPr algn="just">
              <a:buNone/>
            </a:pPr>
            <a:endParaRPr lang="en-IN" sz="2400" dirty="0" smtClean="0">
              <a:latin typeface="Times New Roman" pitchFamily="18" charset="0"/>
              <a:cs typeface="Times New Roman" pitchFamily="18" charset="0"/>
            </a:endParaRPr>
          </a:p>
          <a:p>
            <a:endParaRPr lang="en-IN" sz="2200" dirty="0" smtClean="0">
              <a:latin typeface="Times New Roman" pitchFamily="18" charset="0"/>
              <a:cs typeface="Times New Roman" pitchFamily="18" charset="0"/>
            </a:endParaRPr>
          </a:p>
          <a:p>
            <a:pPr algn="ctr">
              <a:buNone/>
            </a:pPr>
            <a:endParaRPr lang="en-IN" dirty="0"/>
          </a:p>
        </p:txBody>
      </p:sp>
      <p:sp>
        <p:nvSpPr>
          <p:cNvPr id="4" name="Slide Number Placeholder 3"/>
          <p:cNvSpPr>
            <a:spLocks noGrp="1"/>
          </p:cNvSpPr>
          <p:nvPr>
            <p:ph type="sldNum" sz="quarter" idx="15"/>
          </p:nvPr>
        </p:nvSpPr>
        <p:spPr/>
        <p:txBody>
          <a:bodyPr/>
          <a:lstStyle/>
          <a:p>
            <a:fld id="{6BE43FD9-B2A8-4BAC-A648-45ABC10E93C4}" type="slidenum">
              <a:rPr lang="en-IN" smtClean="0"/>
              <a:pPr/>
              <a:t>12</a:t>
            </a:fld>
            <a:endParaRPr lang="en-I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Autofit/>
          </a:bodyPr>
          <a:lstStyle/>
          <a:p>
            <a:r>
              <a:rPr lang="en-IN" sz="2400" i="1" dirty="0" smtClean="0"/>
              <a:t> </a:t>
            </a:r>
            <a:r>
              <a:rPr lang="en-IN" sz="2400" dirty="0" smtClean="0">
                <a:latin typeface="Times New Roman" pitchFamily="18" charset="0"/>
                <a:cs typeface="Times New Roman" pitchFamily="18" charset="0"/>
              </a:rPr>
              <a:t>succulent bamboo shoots are collected from nearby hills of bamboo forest</a:t>
            </a:r>
            <a:endParaRPr lang="en-IN" sz="2400" dirty="0">
              <a:latin typeface="Times New Roman" pitchFamily="18" charset="0"/>
              <a:cs typeface="Times New Roman" pitchFamily="18" charset="0"/>
            </a:endParaRPr>
          </a:p>
        </p:txBody>
      </p:sp>
      <p:pic>
        <p:nvPicPr>
          <p:cNvPr id="4098" name="Picture 2" descr="C:\Users\premi\Desktop\bamboo shoot photo\10533054_869791076392567_617750094271373751_n.jpg"/>
          <p:cNvPicPr>
            <a:picLocks noGrp="1" noChangeAspect="1" noChangeArrowheads="1"/>
          </p:cNvPicPr>
          <p:nvPr>
            <p:ph sz="quarter" idx="1"/>
          </p:nvPr>
        </p:nvPicPr>
        <p:blipFill>
          <a:blip r:embed="rId2" cstate="print"/>
          <a:srcRect/>
          <a:stretch>
            <a:fillRect/>
          </a:stretch>
        </p:blipFill>
        <p:spPr bwMode="auto">
          <a:xfrm>
            <a:off x="899592" y="1340768"/>
            <a:ext cx="7704855" cy="4785395"/>
          </a:xfrm>
          <a:prstGeom prst="rect">
            <a:avLst/>
          </a:prstGeom>
          <a:noFill/>
        </p:spPr>
      </p:pic>
      <p:sp>
        <p:nvSpPr>
          <p:cNvPr id="3" name="Slide Number Placeholder 2"/>
          <p:cNvSpPr>
            <a:spLocks noGrp="1"/>
          </p:cNvSpPr>
          <p:nvPr>
            <p:ph type="sldNum" sz="quarter" idx="15"/>
          </p:nvPr>
        </p:nvSpPr>
        <p:spPr/>
        <p:txBody>
          <a:bodyPr/>
          <a:lstStyle/>
          <a:p>
            <a:fld id="{6BE43FD9-B2A8-4BAC-A648-45ABC10E93C4}" type="slidenum">
              <a:rPr lang="en-IN" smtClean="0"/>
              <a:pPr/>
              <a:t>13</a:t>
            </a:fld>
            <a:endParaRPr lang="en-I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normAutofit/>
          </a:bodyPr>
          <a:lstStyle/>
          <a:p>
            <a:r>
              <a:rPr lang="en-IN" sz="2400" dirty="0" smtClean="0">
                <a:latin typeface="Times New Roman" pitchFamily="18" charset="0"/>
                <a:cs typeface="Times New Roman" pitchFamily="18" charset="0"/>
              </a:rPr>
              <a:t>Bamboo forest</a:t>
            </a:r>
          </a:p>
        </p:txBody>
      </p:sp>
      <p:pic>
        <p:nvPicPr>
          <p:cNvPr id="4098" name="Picture 2" descr="C:\Users\premi\Desktop\bamboo shoot photo\59eabbbe0f34e7019276995a4eb8-large.jpg"/>
          <p:cNvPicPr>
            <a:picLocks noGrp="1" noChangeAspect="1" noChangeArrowheads="1"/>
          </p:cNvPicPr>
          <p:nvPr>
            <p:ph sz="quarter" idx="1"/>
          </p:nvPr>
        </p:nvPicPr>
        <p:blipFill>
          <a:blip r:embed="rId2" cstate="print"/>
          <a:srcRect/>
          <a:stretch>
            <a:fillRect/>
          </a:stretch>
        </p:blipFill>
        <p:spPr bwMode="auto">
          <a:xfrm>
            <a:off x="467544" y="1268445"/>
            <a:ext cx="4176463" cy="4525963"/>
          </a:xfrm>
          <a:prstGeom prst="rect">
            <a:avLst/>
          </a:prstGeom>
          <a:noFill/>
        </p:spPr>
      </p:pic>
      <p:pic>
        <p:nvPicPr>
          <p:cNvPr id="4099" name="Picture 3" descr="C:\Users\premi\Desktop\bamboo shoot photo\images.jpg"/>
          <p:cNvPicPr>
            <a:picLocks noChangeAspect="1" noChangeArrowheads="1"/>
          </p:cNvPicPr>
          <p:nvPr/>
        </p:nvPicPr>
        <p:blipFill>
          <a:blip r:embed="rId3" cstate="print"/>
          <a:srcRect/>
          <a:stretch>
            <a:fillRect/>
          </a:stretch>
        </p:blipFill>
        <p:spPr bwMode="auto">
          <a:xfrm>
            <a:off x="4860032" y="1268760"/>
            <a:ext cx="3547095" cy="4464496"/>
          </a:xfrm>
          <a:prstGeom prst="rect">
            <a:avLst/>
          </a:prstGeom>
          <a:noFill/>
        </p:spPr>
      </p:pic>
      <p:sp>
        <p:nvSpPr>
          <p:cNvPr id="3" name="Slide Number Placeholder 2"/>
          <p:cNvSpPr>
            <a:spLocks noGrp="1"/>
          </p:cNvSpPr>
          <p:nvPr>
            <p:ph type="sldNum" sz="quarter" idx="15"/>
          </p:nvPr>
        </p:nvSpPr>
        <p:spPr/>
        <p:txBody>
          <a:bodyPr/>
          <a:lstStyle/>
          <a:p>
            <a:fld id="{6BE43FD9-B2A8-4BAC-A648-45ABC10E93C4}" type="slidenum">
              <a:rPr lang="en-IN" smtClean="0"/>
              <a:pPr/>
              <a:t>14</a:t>
            </a:fld>
            <a:endParaRPr lang="en-I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Bamboo shoot</a:t>
            </a:r>
            <a:endParaRPr lang="en-IN" dirty="0"/>
          </a:p>
        </p:txBody>
      </p:sp>
      <p:pic>
        <p:nvPicPr>
          <p:cNvPr id="3074" name="Picture 2" descr="C:\Users\premi\Desktop\bamboo shoot photo\download.jpg"/>
          <p:cNvPicPr>
            <a:picLocks noGrp="1" noChangeAspect="1" noChangeArrowheads="1"/>
          </p:cNvPicPr>
          <p:nvPr>
            <p:ph sz="quarter" idx="1"/>
          </p:nvPr>
        </p:nvPicPr>
        <p:blipFill>
          <a:blip r:embed="rId2" cstate="print"/>
          <a:srcRect/>
          <a:stretch>
            <a:fillRect/>
          </a:stretch>
        </p:blipFill>
        <p:spPr bwMode="auto">
          <a:xfrm>
            <a:off x="611560" y="1988840"/>
            <a:ext cx="2736304" cy="3168352"/>
          </a:xfrm>
          <a:prstGeom prst="rect">
            <a:avLst/>
          </a:prstGeom>
          <a:noFill/>
        </p:spPr>
      </p:pic>
      <p:pic>
        <p:nvPicPr>
          <p:cNvPr id="3075" name="Picture 3" descr="C:\Users\premi\Desktop\bamboo shoot photo\rabong-1024x576.jpg"/>
          <p:cNvPicPr>
            <a:picLocks noChangeAspect="1" noChangeArrowheads="1"/>
          </p:cNvPicPr>
          <p:nvPr/>
        </p:nvPicPr>
        <p:blipFill>
          <a:blip r:embed="rId3" cstate="print"/>
          <a:srcRect/>
          <a:stretch>
            <a:fillRect/>
          </a:stretch>
        </p:blipFill>
        <p:spPr bwMode="auto">
          <a:xfrm>
            <a:off x="3507116" y="1988840"/>
            <a:ext cx="5097332" cy="3170747"/>
          </a:xfrm>
          <a:prstGeom prst="rect">
            <a:avLst/>
          </a:prstGeom>
          <a:noFill/>
        </p:spPr>
      </p:pic>
      <p:sp>
        <p:nvSpPr>
          <p:cNvPr id="3" name="Slide Number Placeholder 2"/>
          <p:cNvSpPr>
            <a:spLocks noGrp="1"/>
          </p:cNvSpPr>
          <p:nvPr>
            <p:ph type="sldNum" sz="quarter" idx="15"/>
          </p:nvPr>
        </p:nvSpPr>
        <p:spPr/>
        <p:txBody>
          <a:bodyPr/>
          <a:lstStyle/>
          <a:p>
            <a:fld id="{6BE43FD9-B2A8-4BAC-A648-45ABC10E93C4}" type="slidenum">
              <a:rPr lang="en-IN" smtClean="0"/>
              <a:pPr/>
              <a:t>15</a:t>
            </a:fld>
            <a:endParaRPr lang="en-I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smtClean="0">
                <a:latin typeface="Times New Roman" pitchFamily="18" charset="0"/>
                <a:cs typeface="Times New Roman" pitchFamily="18" charset="0"/>
              </a:rPr>
              <a:t>after the collection and  slicing</a:t>
            </a:r>
            <a:endParaRPr lang="en-IN" sz="2400" dirty="0">
              <a:latin typeface="Times New Roman" pitchFamily="18" charset="0"/>
              <a:cs typeface="Times New Roman" pitchFamily="18" charset="0"/>
            </a:endParaRPr>
          </a:p>
        </p:txBody>
      </p:sp>
      <p:pic>
        <p:nvPicPr>
          <p:cNvPr id="3075" name="Picture 3" descr="C:\Users\premi\Desktop\bamboo shoot photo\11081302_869791299725878_865696433783603032_n.jpg"/>
          <p:cNvPicPr>
            <a:picLocks noGrp="1" noChangeAspect="1" noChangeArrowheads="1"/>
          </p:cNvPicPr>
          <p:nvPr>
            <p:ph sz="quarter" idx="1"/>
          </p:nvPr>
        </p:nvPicPr>
        <p:blipFill>
          <a:blip r:embed="rId2" cstate="print"/>
          <a:stretch>
            <a:fillRect/>
          </a:stretch>
        </p:blipFill>
        <p:spPr bwMode="auto">
          <a:xfrm>
            <a:off x="941917" y="1600200"/>
            <a:ext cx="6498166" cy="4873625"/>
          </a:xfrm>
          <a:prstGeom prst="rect">
            <a:avLst/>
          </a:prstGeom>
          <a:noFill/>
        </p:spPr>
      </p:pic>
      <p:sp>
        <p:nvSpPr>
          <p:cNvPr id="3" name="Slide Number Placeholder 2"/>
          <p:cNvSpPr>
            <a:spLocks noGrp="1"/>
          </p:cNvSpPr>
          <p:nvPr>
            <p:ph type="sldNum" sz="quarter" idx="15"/>
          </p:nvPr>
        </p:nvSpPr>
        <p:spPr/>
        <p:txBody>
          <a:bodyPr/>
          <a:lstStyle/>
          <a:p>
            <a:fld id="{6BE43FD9-B2A8-4BAC-A648-45ABC10E93C4}" type="slidenum">
              <a:rPr lang="en-IN" smtClean="0"/>
              <a:pPr/>
              <a:t>16</a:t>
            </a:fld>
            <a:endParaRPr lang="en-I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rmAutofit/>
          </a:bodyPr>
          <a:lstStyle/>
          <a:p>
            <a:pPr algn="ctr"/>
            <a:r>
              <a:rPr lang="en-US" sz="2400" dirty="0" smtClean="0">
                <a:latin typeface="Times New Roman" pitchFamily="18" charset="0"/>
                <a:cs typeface="Times New Roman" pitchFamily="18" charset="0"/>
              </a:rPr>
              <a:t>there is no market without selling stock of bamboo shoot all over the year</a:t>
            </a:r>
            <a:endParaRPr lang="en-IN" sz="2400" dirty="0">
              <a:latin typeface="Times New Roman" pitchFamily="18" charset="0"/>
              <a:cs typeface="Times New Roman" pitchFamily="18" charset="0"/>
            </a:endParaRPr>
          </a:p>
        </p:txBody>
      </p:sp>
      <p:pic>
        <p:nvPicPr>
          <p:cNvPr id="7170" name="Picture 2" descr="C:\Users\premi\Desktop\bamboo shoot photo\10438891_869793083059033_4515096649930012999_n.jpg"/>
          <p:cNvPicPr>
            <a:picLocks noGrp="1" noChangeAspect="1" noChangeArrowheads="1"/>
          </p:cNvPicPr>
          <p:nvPr>
            <p:ph sz="quarter" idx="1"/>
          </p:nvPr>
        </p:nvPicPr>
        <p:blipFill>
          <a:blip r:embed="rId2" cstate="print"/>
          <a:stretch>
            <a:fillRect/>
          </a:stretch>
        </p:blipFill>
        <p:spPr bwMode="auto">
          <a:xfrm>
            <a:off x="941917" y="1600200"/>
            <a:ext cx="6498166" cy="4873625"/>
          </a:xfrm>
          <a:prstGeom prst="rect">
            <a:avLst/>
          </a:prstGeom>
          <a:noFill/>
        </p:spPr>
      </p:pic>
      <p:sp>
        <p:nvSpPr>
          <p:cNvPr id="3" name="Slide Number Placeholder 2"/>
          <p:cNvSpPr>
            <a:spLocks noGrp="1"/>
          </p:cNvSpPr>
          <p:nvPr>
            <p:ph type="sldNum" sz="quarter" idx="15"/>
          </p:nvPr>
        </p:nvSpPr>
        <p:spPr/>
        <p:txBody>
          <a:bodyPr/>
          <a:lstStyle/>
          <a:p>
            <a:fld id="{6BE43FD9-B2A8-4BAC-A648-45ABC10E93C4}" type="slidenum">
              <a:rPr lang="en-IN" smtClean="0"/>
              <a:pPr/>
              <a:t>17</a:t>
            </a:fld>
            <a:endParaRPr lang="en-I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2400" dirty="0" smtClean="0">
                <a:latin typeface="Times New Roman" pitchFamily="18" charset="0"/>
                <a:cs typeface="Times New Roman" pitchFamily="18" charset="0"/>
              </a:rPr>
              <a:t>fill the pot or bamboo basket with the slices</a:t>
            </a:r>
            <a:endParaRPr lang="en-IN" sz="2400" dirty="0">
              <a:latin typeface="Times New Roman" pitchFamily="18" charset="0"/>
              <a:cs typeface="Times New Roman" pitchFamily="18" charset="0"/>
            </a:endParaRPr>
          </a:p>
        </p:txBody>
      </p:sp>
      <p:pic>
        <p:nvPicPr>
          <p:cNvPr id="2050" name="Picture 2" descr="C:\Users\premi\Desktop\bamboo shoot photo\17283_869794649725543_8471060750629529639_n.jpg"/>
          <p:cNvPicPr>
            <a:picLocks noGrp="1" noChangeAspect="1" noChangeArrowheads="1"/>
          </p:cNvPicPr>
          <p:nvPr>
            <p:ph sz="quarter" idx="1"/>
          </p:nvPr>
        </p:nvPicPr>
        <p:blipFill>
          <a:blip r:embed="rId2" cstate="print"/>
          <a:stretch>
            <a:fillRect/>
          </a:stretch>
        </p:blipFill>
        <p:spPr bwMode="auto">
          <a:xfrm>
            <a:off x="941917" y="1600200"/>
            <a:ext cx="6498166" cy="4873625"/>
          </a:xfrm>
          <a:prstGeom prst="rect">
            <a:avLst/>
          </a:prstGeom>
          <a:noFill/>
        </p:spPr>
      </p:pic>
      <p:sp>
        <p:nvSpPr>
          <p:cNvPr id="3" name="Slide Number Placeholder 2"/>
          <p:cNvSpPr>
            <a:spLocks noGrp="1"/>
          </p:cNvSpPr>
          <p:nvPr>
            <p:ph type="sldNum" sz="quarter" idx="15"/>
          </p:nvPr>
        </p:nvSpPr>
        <p:spPr/>
        <p:txBody>
          <a:bodyPr/>
          <a:lstStyle/>
          <a:p>
            <a:fld id="{6BE43FD9-B2A8-4BAC-A648-45ABC10E93C4}" type="slidenum">
              <a:rPr lang="en-IN" smtClean="0"/>
              <a:pPr/>
              <a:t>18</a:t>
            </a:fld>
            <a:endParaRPr lang="en-I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pPr algn="ctr"/>
            <a:r>
              <a:rPr lang="en-IN" sz="2400" dirty="0" smtClean="0">
                <a:latin typeface="Times New Roman" pitchFamily="18" charset="0"/>
                <a:cs typeface="Times New Roman" pitchFamily="18" charset="0"/>
              </a:rPr>
              <a:t>the basket is lined with polythene sheets all around along the wall</a:t>
            </a:r>
            <a:endParaRPr lang="en-IN" sz="2400" dirty="0">
              <a:latin typeface="Times New Roman" pitchFamily="18" charset="0"/>
              <a:cs typeface="Times New Roman" pitchFamily="18" charset="0"/>
            </a:endParaRPr>
          </a:p>
        </p:txBody>
      </p:sp>
      <p:pic>
        <p:nvPicPr>
          <p:cNvPr id="6146" name="Picture 2" descr="C:\Users\premi\Desktop\bamboo shoot photo\10155833_869792876392387_644808486106383533_n.jpg"/>
          <p:cNvPicPr>
            <a:picLocks noGrp="1" noChangeAspect="1" noChangeArrowheads="1"/>
          </p:cNvPicPr>
          <p:nvPr>
            <p:ph sz="quarter" idx="1"/>
          </p:nvPr>
        </p:nvPicPr>
        <p:blipFill>
          <a:blip r:embed="rId2" cstate="print"/>
          <a:stretch>
            <a:fillRect/>
          </a:stretch>
        </p:blipFill>
        <p:spPr bwMode="auto">
          <a:xfrm>
            <a:off x="941917" y="1600200"/>
            <a:ext cx="6498166" cy="4873625"/>
          </a:xfrm>
          <a:prstGeom prst="rect">
            <a:avLst/>
          </a:prstGeom>
          <a:noFill/>
        </p:spPr>
      </p:pic>
      <p:sp>
        <p:nvSpPr>
          <p:cNvPr id="3" name="Slide Number Placeholder 2"/>
          <p:cNvSpPr>
            <a:spLocks noGrp="1"/>
          </p:cNvSpPr>
          <p:nvPr>
            <p:ph type="sldNum" sz="quarter" idx="15"/>
          </p:nvPr>
        </p:nvSpPr>
        <p:spPr/>
        <p:txBody>
          <a:bodyPr/>
          <a:lstStyle/>
          <a:p>
            <a:fld id="{6BE43FD9-B2A8-4BAC-A648-45ABC10E93C4}" type="slidenum">
              <a:rPr lang="en-IN" smtClean="0"/>
              <a:pPr/>
              <a:t>19</a:t>
            </a:fld>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latin typeface="Times New Roman" pitchFamily="18" charset="0"/>
                <a:cs typeface="Times New Roman" pitchFamily="18" charset="0"/>
              </a:rPr>
              <a:t>Presentation plan </a:t>
            </a:r>
            <a:endParaRPr lang="en-IN" sz="3200"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en-IN" sz="2200" dirty="0" smtClean="0">
                <a:latin typeface="Times New Roman" pitchFamily="18" charset="0"/>
                <a:cs typeface="Times New Roman" pitchFamily="18" charset="0"/>
              </a:rPr>
              <a:t>Introduction</a:t>
            </a:r>
          </a:p>
          <a:p>
            <a:r>
              <a:rPr lang="en-IN" sz="2200" dirty="0" smtClean="0">
                <a:latin typeface="Times New Roman" pitchFamily="18" charset="0"/>
                <a:cs typeface="Times New Roman" pitchFamily="18" charset="0"/>
              </a:rPr>
              <a:t>Theoretical framework- Frugal Innovation and Actor Network Theory</a:t>
            </a:r>
          </a:p>
          <a:p>
            <a:r>
              <a:rPr lang="en-IN" sz="2200" dirty="0" smtClean="0">
                <a:latin typeface="Times New Roman" pitchFamily="18" charset="0"/>
                <a:cs typeface="Times New Roman" pitchFamily="18" charset="0"/>
              </a:rPr>
              <a:t>Methodology</a:t>
            </a:r>
          </a:p>
          <a:p>
            <a:r>
              <a:rPr lang="en-IN" sz="2200" dirty="0" smtClean="0">
                <a:latin typeface="Times New Roman" pitchFamily="18" charset="0"/>
                <a:cs typeface="Times New Roman" pitchFamily="18" charset="0"/>
              </a:rPr>
              <a:t>Background of case study</a:t>
            </a:r>
          </a:p>
          <a:p>
            <a:r>
              <a:rPr lang="en-IN" sz="2200" dirty="0" smtClean="0">
                <a:latin typeface="Times New Roman" pitchFamily="18" charset="0"/>
                <a:cs typeface="Times New Roman" pitchFamily="18" charset="0"/>
              </a:rPr>
              <a:t>Case analysis</a:t>
            </a:r>
          </a:p>
          <a:p>
            <a:r>
              <a:rPr lang="en-IN" sz="2200" dirty="0" smtClean="0">
                <a:latin typeface="Times New Roman" pitchFamily="18" charset="0"/>
                <a:cs typeface="Times New Roman" pitchFamily="18" charset="0"/>
              </a:rPr>
              <a:t>Conclusion </a:t>
            </a:r>
          </a:p>
          <a:p>
            <a:endParaRPr lang="en-IN" sz="2400" dirty="0" smtClean="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p:txBody>
      </p:sp>
      <p:sp>
        <p:nvSpPr>
          <p:cNvPr id="4" name="Slide Number Placeholder 3"/>
          <p:cNvSpPr>
            <a:spLocks noGrp="1"/>
          </p:cNvSpPr>
          <p:nvPr>
            <p:ph type="sldNum" sz="quarter" idx="15"/>
          </p:nvPr>
        </p:nvSpPr>
        <p:spPr/>
        <p:txBody>
          <a:bodyPr/>
          <a:lstStyle/>
          <a:p>
            <a:fld id="{6BE43FD9-B2A8-4BAC-A648-45ABC10E93C4}" type="slidenum">
              <a:rPr lang="en-IN" smtClean="0"/>
              <a:pPr/>
              <a:t>2</a:t>
            </a:fld>
            <a:endParaRPr lang="en-I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200" dirty="0" smtClean="0">
                <a:latin typeface="Times New Roman" pitchFamily="18" charset="0"/>
                <a:cs typeface="Times New Roman" pitchFamily="18" charset="0"/>
              </a:rPr>
              <a:t>Fermentation for household used </a:t>
            </a:r>
            <a:r>
              <a:rPr lang="en-IN" sz="3200" dirty="0" err="1" smtClean="0">
                <a:latin typeface="Times New Roman" pitchFamily="18" charset="0"/>
                <a:cs typeface="Times New Roman" pitchFamily="18" charset="0"/>
              </a:rPr>
              <a:t>Andro</a:t>
            </a:r>
            <a:r>
              <a:rPr lang="en-IN" sz="3200" dirty="0" smtClean="0">
                <a:latin typeface="Times New Roman" pitchFamily="18" charset="0"/>
                <a:cs typeface="Times New Roman" pitchFamily="18" charset="0"/>
              </a:rPr>
              <a:t> Type</a:t>
            </a:r>
            <a:endParaRPr lang="en-IN" sz="3200" dirty="0"/>
          </a:p>
        </p:txBody>
      </p:sp>
      <p:pic>
        <p:nvPicPr>
          <p:cNvPr id="2050" name="Picture 2" descr="C:\Users\premi\Desktop\bamboo shoot photo\IMG-20151120-WA0010.jpg"/>
          <p:cNvPicPr>
            <a:picLocks noGrp="1" noChangeAspect="1" noChangeArrowheads="1"/>
          </p:cNvPicPr>
          <p:nvPr>
            <p:ph sz="quarter" idx="1"/>
          </p:nvPr>
        </p:nvPicPr>
        <p:blipFill>
          <a:blip r:embed="rId2" cstate="print"/>
          <a:srcRect/>
          <a:stretch>
            <a:fillRect/>
          </a:stretch>
        </p:blipFill>
        <p:spPr bwMode="auto">
          <a:xfrm>
            <a:off x="467544" y="1700808"/>
            <a:ext cx="3744416" cy="4425355"/>
          </a:xfrm>
          <a:prstGeom prst="rect">
            <a:avLst/>
          </a:prstGeom>
          <a:noFill/>
        </p:spPr>
      </p:pic>
      <p:pic>
        <p:nvPicPr>
          <p:cNvPr id="2051" name="Picture 3" descr="C:\Users\premi\Desktop\bamboo shoot photo\IMG-20151120-WA0012.jpg"/>
          <p:cNvPicPr>
            <a:picLocks noChangeAspect="1" noChangeArrowheads="1"/>
          </p:cNvPicPr>
          <p:nvPr/>
        </p:nvPicPr>
        <p:blipFill>
          <a:blip r:embed="rId3" cstate="print"/>
          <a:srcRect/>
          <a:stretch>
            <a:fillRect/>
          </a:stretch>
        </p:blipFill>
        <p:spPr bwMode="auto">
          <a:xfrm>
            <a:off x="4788024" y="1628800"/>
            <a:ext cx="3672408" cy="4608512"/>
          </a:xfrm>
          <a:prstGeom prst="rect">
            <a:avLst/>
          </a:prstGeom>
          <a:noFill/>
        </p:spPr>
      </p:pic>
      <p:sp>
        <p:nvSpPr>
          <p:cNvPr id="3" name="Slide Number Placeholder 2"/>
          <p:cNvSpPr>
            <a:spLocks noGrp="1"/>
          </p:cNvSpPr>
          <p:nvPr>
            <p:ph type="sldNum" sz="quarter" idx="15"/>
          </p:nvPr>
        </p:nvSpPr>
        <p:spPr/>
        <p:txBody>
          <a:bodyPr/>
          <a:lstStyle/>
          <a:p>
            <a:fld id="{6BE43FD9-B2A8-4BAC-A648-45ABC10E93C4}" type="slidenum">
              <a:rPr lang="en-IN" smtClean="0"/>
              <a:pPr/>
              <a:t>20</a:t>
            </a:fld>
            <a:endParaRPr lang="en-IN"/>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sz="3200" dirty="0">
              <a:latin typeface="Times New Roman" pitchFamily="18" charset="0"/>
              <a:cs typeface="Times New Roman" pitchFamily="18" charset="0"/>
            </a:endParaRPr>
          </a:p>
        </p:txBody>
      </p:sp>
      <p:pic>
        <p:nvPicPr>
          <p:cNvPr id="1026" name="Picture 2" descr="C:\Users\premi\Desktop\bamboo shoot photo\images (2).jpg"/>
          <p:cNvPicPr>
            <a:picLocks noGrp="1" noChangeAspect="1" noChangeArrowheads="1"/>
          </p:cNvPicPr>
          <p:nvPr>
            <p:ph sz="quarter" idx="1"/>
          </p:nvPr>
        </p:nvPicPr>
        <p:blipFill>
          <a:blip r:embed="rId2" cstate="print"/>
          <a:srcRect/>
          <a:stretch>
            <a:fillRect/>
          </a:stretch>
        </p:blipFill>
        <p:spPr bwMode="auto">
          <a:xfrm>
            <a:off x="971600" y="1628800"/>
            <a:ext cx="3600400" cy="4032448"/>
          </a:xfrm>
          <a:prstGeom prst="rect">
            <a:avLst/>
          </a:prstGeom>
          <a:noFill/>
        </p:spPr>
      </p:pic>
      <p:pic>
        <p:nvPicPr>
          <p:cNvPr id="1027" name="Picture 3" descr="C:\Users\premi\Desktop\bamboo shoot photo\images (3).jpg"/>
          <p:cNvPicPr>
            <a:picLocks noChangeAspect="1" noChangeArrowheads="1"/>
          </p:cNvPicPr>
          <p:nvPr/>
        </p:nvPicPr>
        <p:blipFill>
          <a:blip r:embed="rId3" cstate="print"/>
          <a:srcRect/>
          <a:stretch>
            <a:fillRect/>
          </a:stretch>
        </p:blipFill>
        <p:spPr bwMode="auto">
          <a:xfrm>
            <a:off x="4716016" y="1700808"/>
            <a:ext cx="3312368" cy="3888432"/>
          </a:xfrm>
          <a:prstGeom prst="rect">
            <a:avLst/>
          </a:prstGeom>
          <a:noFill/>
        </p:spPr>
      </p:pic>
      <p:sp>
        <p:nvSpPr>
          <p:cNvPr id="3" name="Slide Number Placeholder 2"/>
          <p:cNvSpPr>
            <a:spLocks noGrp="1"/>
          </p:cNvSpPr>
          <p:nvPr>
            <p:ph type="sldNum" sz="quarter" idx="15"/>
          </p:nvPr>
        </p:nvSpPr>
        <p:spPr/>
        <p:txBody>
          <a:bodyPr/>
          <a:lstStyle/>
          <a:p>
            <a:fld id="{6BE43FD9-B2A8-4BAC-A648-45ABC10E93C4}" type="slidenum">
              <a:rPr lang="en-IN" smtClean="0"/>
              <a:pPr/>
              <a:t>21</a:t>
            </a:fld>
            <a:endParaRPr lang="en-IN"/>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200" dirty="0" smtClean="0">
                <a:latin typeface="Times New Roman" pitchFamily="18" charset="0"/>
                <a:cs typeface="Times New Roman" pitchFamily="18" charset="0"/>
              </a:rPr>
              <a:t>Idea of commercialisation</a:t>
            </a:r>
            <a:br>
              <a:rPr lang="en-IN" sz="3200" dirty="0" smtClean="0">
                <a:latin typeface="Times New Roman" pitchFamily="18" charset="0"/>
                <a:cs typeface="Times New Roman" pitchFamily="18" charset="0"/>
              </a:rPr>
            </a:br>
            <a:r>
              <a:rPr lang="en-IN" sz="3200" dirty="0" err="1" smtClean="0">
                <a:latin typeface="Times New Roman" pitchFamily="18" charset="0"/>
                <a:cs typeface="Times New Roman" pitchFamily="18" charset="0"/>
              </a:rPr>
              <a:t>Nonay</a:t>
            </a:r>
            <a:r>
              <a:rPr lang="en-IN" sz="3200" dirty="0" smtClean="0">
                <a:latin typeface="Times New Roman" pitchFamily="18" charset="0"/>
                <a:cs typeface="Times New Roman" pitchFamily="18" charset="0"/>
              </a:rPr>
              <a:t> Type</a:t>
            </a:r>
          </a:p>
        </p:txBody>
      </p:sp>
      <p:pic>
        <p:nvPicPr>
          <p:cNvPr id="1026" name="Picture 2" descr="C:\Users\premi\Desktop\bamboo shoot photo\IMG-20151122-WA0006.jpg"/>
          <p:cNvPicPr>
            <a:picLocks noGrp="1" noChangeAspect="1" noChangeArrowheads="1"/>
          </p:cNvPicPr>
          <p:nvPr>
            <p:ph sz="quarter" idx="1"/>
          </p:nvPr>
        </p:nvPicPr>
        <p:blipFill>
          <a:blip r:embed="rId2" cstate="print"/>
          <a:srcRect/>
          <a:stretch>
            <a:fillRect/>
          </a:stretch>
        </p:blipFill>
        <p:spPr bwMode="auto">
          <a:xfrm>
            <a:off x="971600" y="1628800"/>
            <a:ext cx="3744416" cy="4752528"/>
          </a:xfrm>
          <a:prstGeom prst="rect">
            <a:avLst/>
          </a:prstGeom>
          <a:noFill/>
        </p:spPr>
      </p:pic>
      <p:pic>
        <p:nvPicPr>
          <p:cNvPr id="1027" name="Picture 3" descr="C:\Users\premi\Desktop\bamboo shoot photo\IMG-20151123-WA0050.jpg"/>
          <p:cNvPicPr>
            <a:picLocks noChangeAspect="1" noChangeArrowheads="1"/>
          </p:cNvPicPr>
          <p:nvPr/>
        </p:nvPicPr>
        <p:blipFill>
          <a:blip r:embed="rId3" cstate="print"/>
          <a:srcRect/>
          <a:stretch>
            <a:fillRect/>
          </a:stretch>
        </p:blipFill>
        <p:spPr bwMode="auto">
          <a:xfrm>
            <a:off x="4860032" y="1412776"/>
            <a:ext cx="3995936" cy="4968552"/>
          </a:xfrm>
          <a:prstGeom prst="rect">
            <a:avLst/>
          </a:prstGeom>
          <a:noFill/>
        </p:spPr>
      </p:pic>
      <p:sp>
        <p:nvSpPr>
          <p:cNvPr id="3" name="Slide Number Placeholder 2"/>
          <p:cNvSpPr>
            <a:spLocks noGrp="1"/>
          </p:cNvSpPr>
          <p:nvPr>
            <p:ph type="sldNum" sz="quarter" idx="15"/>
          </p:nvPr>
        </p:nvSpPr>
        <p:spPr/>
        <p:txBody>
          <a:bodyPr/>
          <a:lstStyle/>
          <a:p>
            <a:fld id="{6BE43FD9-B2A8-4BAC-A648-45ABC10E93C4}" type="slidenum">
              <a:rPr lang="en-IN" smtClean="0"/>
              <a:pPr/>
              <a:t>22</a:t>
            </a:fld>
            <a:endParaRPr lang="en-IN"/>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78098"/>
          </a:xfrm>
        </p:spPr>
        <p:txBody>
          <a:bodyPr>
            <a:normAutofit fontScale="90000"/>
          </a:bodyPr>
          <a:lstStyle/>
          <a:p>
            <a:pPr algn="ctr"/>
            <a:r>
              <a:rPr lang="en-IN" sz="3200" dirty="0" smtClean="0">
                <a:latin typeface="Times New Roman" pitchFamily="18" charset="0"/>
                <a:cs typeface="Times New Roman" pitchFamily="18" charset="0"/>
              </a:rPr>
              <a:t>Quick Method</a:t>
            </a:r>
            <a:br>
              <a:rPr lang="en-IN" sz="3200" dirty="0" smtClean="0">
                <a:latin typeface="Times New Roman" pitchFamily="18" charset="0"/>
                <a:cs typeface="Times New Roman" pitchFamily="18" charset="0"/>
              </a:rPr>
            </a:br>
            <a:r>
              <a:rPr lang="en-IN" sz="3200" dirty="0" err="1" smtClean="0">
                <a:latin typeface="Times New Roman" pitchFamily="18" charset="0"/>
                <a:cs typeface="Times New Roman" pitchFamily="18" charset="0"/>
              </a:rPr>
              <a:t>Bishempur</a:t>
            </a:r>
            <a:r>
              <a:rPr lang="en-IN" sz="3200" dirty="0" smtClean="0">
                <a:latin typeface="Times New Roman" pitchFamily="18" charset="0"/>
                <a:cs typeface="Times New Roman" pitchFamily="18" charset="0"/>
              </a:rPr>
              <a:t> Type</a:t>
            </a:r>
          </a:p>
        </p:txBody>
      </p:sp>
      <p:pic>
        <p:nvPicPr>
          <p:cNvPr id="1026" name="Picture 2" descr="C:\Users\premi\Desktop\bamboo shoot photo\IMG-20151119-WA0006.jpg"/>
          <p:cNvPicPr>
            <a:picLocks noGrp="1" noChangeAspect="1" noChangeArrowheads="1"/>
          </p:cNvPicPr>
          <p:nvPr>
            <p:ph sz="quarter" idx="1"/>
          </p:nvPr>
        </p:nvPicPr>
        <p:blipFill>
          <a:blip r:embed="rId2" cstate="print"/>
          <a:srcRect/>
          <a:stretch>
            <a:fillRect/>
          </a:stretch>
        </p:blipFill>
        <p:spPr bwMode="auto">
          <a:xfrm>
            <a:off x="4283968" y="1268760"/>
            <a:ext cx="3888431" cy="4857403"/>
          </a:xfrm>
          <a:prstGeom prst="rect">
            <a:avLst/>
          </a:prstGeom>
          <a:noFill/>
        </p:spPr>
      </p:pic>
      <p:pic>
        <p:nvPicPr>
          <p:cNvPr id="5122" name="Picture 2" descr="C:\Users\premi\Desktop\bamboo shoot photo\IMG-20151119-WA0005.jpg"/>
          <p:cNvPicPr>
            <a:picLocks noChangeAspect="1" noChangeArrowheads="1"/>
          </p:cNvPicPr>
          <p:nvPr/>
        </p:nvPicPr>
        <p:blipFill>
          <a:blip r:embed="rId3" cstate="print"/>
          <a:srcRect/>
          <a:stretch>
            <a:fillRect/>
          </a:stretch>
        </p:blipFill>
        <p:spPr bwMode="auto">
          <a:xfrm>
            <a:off x="683568" y="1268760"/>
            <a:ext cx="3528392" cy="4896544"/>
          </a:xfrm>
          <a:prstGeom prst="rect">
            <a:avLst/>
          </a:prstGeom>
          <a:noFill/>
        </p:spPr>
      </p:pic>
      <p:sp>
        <p:nvSpPr>
          <p:cNvPr id="3" name="Slide Number Placeholder 2"/>
          <p:cNvSpPr>
            <a:spLocks noGrp="1"/>
          </p:cNvSpPr>
          <p:nvPr>
            <p:ph type="sldNum" sz="quarter" idx="15"/>
          </p:nvPr>
        </p:nvSpPr>
        <p:spPr/>
        <p:txBody>
          <a:bodyPr/>
          <a:lstStyle/>
          <a:p>
            <a:fld id="{6BE43FD9-B2A8-4BAC-A648-45ABC10E93C4}" type="slidenum">
              <a:rPr lang="en-IN" smtClean="0"/>
              <a:pPr/>
              <a:t>23</a:t>
            </a:fld>
            <a:endParaRPr lang="en-IN"/>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a:bodyPr>
          <a:lstStyle/>
          <a:p>
            <a:pPr algn="just">
              <a:lnSpc>
                <a:spcPct val="110000"/>
              </a:lnSpc>
            </a:pPr>
            <a:r>
              <a:rPr lang="en-IN" sz="2200" dirty="0" smtClean="0">
                <a:latin typeface="Times New Roman" pitchFamily="18" charset="0"/>
                <a:cs typeface="Times New Roman" pitchFamily="18" charset="0"/>
              </a:rPr>
              <a:t>Even though fresh and fermented shoots are far superior in taste and texture, bamboo shoots are started available in the canned form.</a:t>
            </a:r>
          </a:p>
          <a:p>
            <a:pPr algn="just">
              <a:lnSpc>
                <a:spcPct val="110000"/>
              </a:lnSpc>
            </a:pPr>
            <a:r>
              <a:rPr lang="en-IN" sz="2200" dirty="0" smtClean="0">
                <a:latin typeface="Times New Roman" pitchFamily="18" charset="0"/>
                <a:cs typeface="Times New Roman" pitchFamily="18" charset="0"/>
              </a:rPr>
              <a:t>In the case of Manipur, it started with the development of </a:t>
            </a:r>
            <a:r>
              <a:rPr lang="en-IN" sz="2200" dirty="0" err="1" smtClean="0">
                <a:latin typeface="Times New Roman" pitchFamily="18" charset="0"/>
                <a:cs typeface="Times New Roman" pitchFamily="18" charset="0"/>
              </a:rPr>
              <a:t>Meira</a:t>
            </a:r>
            <a:r>
              <a:rPr lang="en-IN" sz="2200" dirty="0" smtClean="0">
                <a:latin typeface="Times New Roman" pitchFamily="18" charset="0"/>
                <a:cs typeface="Times New Roman" pitchFamily="18" charset="0"/>
              </a:rPr>
              <a:t> food processing industry, located at </a:t>
            </a:r>
            <a:r>
              <a:rPr lang="en-IN" sz="2200" dirty="0" err="1" smtClean="0">
                <a:latin typeface="Times New Roman" pitchFamily="18" charset="0"/>
                <a:cs typeface="Times New Roman" pitchFamily="18" charset="0"/>
              </a:rPr>
              <a:t>Brahmapur</a:t>
            </a:r>
            <a:r>
              <a:rPr lang="en-IN" sz="2200" dirty="0" smtClean="0">
                <a:latin typeface="Times New Roman" pitchFamily="18" charset="0"/>
                <a:cs typeface="Times New Roman" pitchFamily="18" charset="0"/>
              </a:rPr>
              <a:t> </a:t>
            </a:r>
            <a:r>
              <a:rPr lang="en-IN" sz="2200" dirty="0" err="1" smtClean="0">
                <a:latin typeface="Times New Roman" pitchFamily="18" charset="0"/>
                <a:cs typeface="Times New Roman" pitchFamily="18" charset="0"/>
              </a:rPr>
              <a:t>Aribam</a:t>
            </a:r>
            <a:r>
              <a:rPr lang="en-IN" sz="2200" dirty="0" smtClean="0">
                <a:latin typeface="Times New Roman" pitchFamily="18" charset="0"/>
                <a:cs typeface="Times New Roman" pitchFamily="18" charset="0"/>
              </a:rPr>
              <a:t> </a:t>
            </a:r>
            <a:r>
              <a:rPr lang="en-IN" sz="2200" dirty="0" err="1" smtClean="0">
                <a:latin typeface="Times New Roman" pitchFamily="18" charset="0"/>
                <a:cs typeface="Times New Roman" pitchFamily="18" charset="0"/>
              </a:rPr>
              <a:t>Leikai</a:t>
            </a:r>
            <a:r>
              <a:rPr lang="en-IN" sz="2200" dirty="0" smtClean="0">
                <a:latin typeface="Times New Roman" pitchFamily="18" charset="0"/>
                <a:cs typeface="Times New Roman" pitchFamily="18" charset="0"/>
              </a:rPr>
              <a:t> (</a:t>
            </a:r>
            <a:r>
              <a:rPr lang="en-IN" sz="2200" dirty="0" err="1" smtClean="0">
                <a:latin typeface="Times New Roman" pitchFamily="18" charset="0"/>
                <a:cs typeface="Times New Roman" pitchFamily="18" charset="0"/>
              </a:rPr>
              <a:t>Imphal</a:t>
            </a:r>
            <a:r>
              <a:rPr lang="en-IN" sz="2200" dirty="0" smtClean="0">
                <a:latin typeface="Times New Roman" pitchFamily="18" charset="0"/>
                <a:cs typeface="Times New Roman" pitchFamily="18" charset="0"/>
              </a:rPr>
              <a:t> East), was incorporated in the year 2004. </a:t>
            </a:r>
          </a:p>
          <a:p>
            <a:pPr algn="just">
              <a:lnSpc>
                <a:spcPct val="110000"/>
              </a:lnSpc>
            </a:pPr>
            <a:r>
              <a:rPr lang="en-IN" sz="2200" dirty="0" smtClean="0">
                <a:latin typeface="Times New Roman" pitchFamily="18" charset="0"/>
                <a:cs typeface="Times New Roman" pitchFamily="18" charset="0"/>
              </a:rPr>
              <a:t>With many Manipuri’s travelling outside the state, cans of such assorted food are convenient. </a:t>
            </a:r>
          </a:p>
          <a:p>
            <a:pPr algn="just">
              <a:lnSpc>
                <a:spcPct val="110000"/>
              </a:lnSpc>
            </a:pPr>
            <a:r>
              <a:rPr lang="en-IN" sz="2200" dirty="0" smtClean="0">
                <a:latin typeface="Times New Roman" pitchFamily="18" charset="0"/>
                <a:cs typeface="Times New Roman" pitchFamily="18" charset="0"/>
              </a:rPr>
              <a:t>The development of innovative product in </a:t>
            </a:r>
            <a:r>
              <a:rPr lang="en-IN" sz="2200" dirty="0" err="1" smtClean="0">
                <a:latin typeface="Times New Roman" pitchFamily="18" charset="0"/>
                <a:cs typeface="Times New Roman" pitchFamily="18" charset="0"/>
              </a:rPr>
              <a:t>Meira</a:t>
            </a:r>
            <a:r>
              <a:rPr lang="en-IN" sz="2200" dirty="0" smtClean="0">
                <a:latin typeface="Times New Roman" pitchFamily="18" charset="0"/>
                <a:cs typeface="Times New Roman" pitchFamily="18" charset="0"/>
              </a:rPr>
              <a:t> was another instance of such ‘frugal innovation-process’ in Food processing industry in Manipur. </a:t>
            </a:r>
          </a:p>
          <a:p>
            <a:endParaRPr lang="en-IN" dirty="0"/>
          </a:p>
        </p:txBody>
      </p:sp>
      <p:sp>
        <p:nvSpPr>
          <p:cNvPr id="4" name="Slide Number Placeholder 3"/>
          <p:cNvSpPr>
            <a:spLocks noGrp="1"/>
          </p:cNvSpPr>
          <p:nvPr>
            <p:ph type="sldNum" sz="quarter" idx="15"/>
          </p:nvPr>
        </p:nvSpPr>
        <p:spPr/>
        <p:txBody>
          <a:bodyPr/>
          <a:lstStyle/>
          <a:p>
            <a:fld id="{6BE43FD9-B2A8-4BAC-A648-45ABC10E93C4}" type="slidenum">
              <a:rPr lang="en-IN" smtClean="0"/>
              <a:pPr/>
              <a:t>24</a:t>
            </a:fld>
            <a:endParaRPr lang="en-IN"/>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sz="3600" dirty="0" err="1" smtClean="0">
                <a:latin typeface="Times New Roman" pitchFamily="18" charset="0"/>
                <a:cs typeface="Times New Roman" pitchFamily="18" charset="0"/>
              </a:rPr>
              <a:t>Meira</a:t>
            </a:r>
            <a:r>
              <a:rPr lang="en-IN" sz="3600" dirty="0" smtClean="0">
                <a:latin typeface="Times New Roman" pitchFamily="18" charset="0"/>
                <a:cs typeface="Times New Roman" pitchFamily="18" charset="0"/>
              </a:rPr>
              <a:t> foods- bamboo shoots in pickle form</a:t>
            </a:r>
            <a:r>
              <a:rPr lang="en-IN" dirty="0" smtClean="0">
                <a:latin typeface="Times New Roman" pitchFamily="18" charset="0"/>
                <a:cs typeface="Times New Roman" pitchFamily="18" charset="0"/>
              </a:rPr>
              <a:t/>
            </a:r>
            <a:br>
              <a:rPr lang="en-IN" dirty="0" smtClean="0">
                <a:latin typeface="Times New Roman" pitchFamily="18" charset="0"/>
                <a:cs typeface="Times New Roman" pitchFamily="18" charset="0"/>
              </a:rPr>
            </a:br>
            <a:endParaRPr lang="en-IN" dirty="0"/>
          </a:p>
        </p:txBody>
      </p:sp>
      <p:pic>
        <p:nvPicPr>
          <p:cNvPr id="4" name="Picture 2" descr="C:\Users\premi\Desktop\20140401-Meira-foods.jpg"/>
          <p:cNvPicPr>
            <a:picLocks noGrp="1" noChangeAspect="1" noChangeArrowheads="1"/>
          </p:cNvPicPr>
          <p:nvPr>
            <p:ph sz="quarter" idx="1"/>
          </p:nvPr>
        </p:nvPicPr>
        <p:blipFill>
          <a:blip r:embed="rId2" cstate="print"/>
          <a:srcRect/>
          <a:stretch>
            <a:fillRect/>
          </a:stretch>
        </p:blipFill>
        <p:spPr bwMode="auto">
          <a:xfrm>
            <a:off x="1285874" y="1196975"/>
            <a:ext cx="6572251" cy="4929188"/>
          </a:xfrm>
          <a:prstGeom prst="rect">
            <a:avLst/>
          </a:prstGeom>
          <a:noFill/>
        </p:spPr>
      </p:pic>
      <p:sp>
        <p:nvSpPr>
          <p:cNvPr id="3" name="Slide Number Placeholder 2"/>
          <p:cNvSpPr>
            <a:spLocks noGrp="1"/>
          </p:cNvSpPr>
          <p:nvPr>
            <p:ph type="sldNum" sz="quarter" idx="15"/>
          </p:nvPr>
        </p:nvSpPr>
        <p:spPr/>
        <p:txBody>
          <a:bodyPr/>
          <a:lstStyle/>
          <a:p>
            <a:fld id="{6BE43FD9-B2A8-4BAC-A648-45ABC10E93C4}" type="slidenum">
              <a:rPr lang="en-IN" smtClean="0"/>
              <a:pPr/>
              <a:t>25</a:t>
            </a:fld>
            <a:endParaRPr lang="en-IN"/>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endParaRPr lang="en-IN" dirty="0"/>
          </a:p>
        </p:txBody>
      </p:sp>
      <p:sp>
        <p:nvSpPr>
          <p:cNvPr id="3" name="Content Placeholder 2"/>
          <p:cNvSpPr>
            <a:spLocks noGrp="1"/>
          </p:cNvSpPr>
          <p:nvPr>
            <p:ph sz="quarter" idx="1"/>
          </p:nvPr>
        </p:nvSpPr>
        <p:spPr>
          <a:xfrm>
            <a:off x="457200" y="1196752"/>
            <a:ext cx="8229600" cy="5184576"/>
          </a:xfrm>
        </p:spPr>
        <p:txBody>
          <a:bodyPr>
            <a:normAutofit/>
          </a:bodyPr>
          <a:lstStyle/>
          <a:p>
            <a:pPr algn="just">
              <a:lnSpc>
                <a:spcPct val="110000"/>
              </a:lnSpc>
            </a:pPr>
            <a:endParaRPr lang="en-IN" sz="2000" dirty="0" smtClean="0">
              <a:latin typeface="Times New Roman" pitchFamily="18" charset="0"/>
              <a:cs typeface="Times New Roman" pitchFamily="18" charset="0"/>
            </a:endParaRPr>
          </a:p>
          <a:p>
            <a:pPr algn="just">
              <a:lnSpc>
                <a:spcPct val="110000"/>
              </a:lnSpc>
            </a:pPr>
            <a:r>
              <a:rPr lang="en-US" sz="2200" dirty="0" smtClean="0">
                <a:latin typeface="Times New Roman" pitchFamily="18" charset="0"/>
                <a:cs typeface="Times New Roman" pitchFamily="18" charset="0"/>
              </a:rPr>
              <a:t>It also act in some way as a means to preserve their local indigenous food products by taking into different shapes, forms, taste and functionalities. </a:t>
            </a:r>
          </a:p>
          <a:p>
            <a:pPr algn="just">
              <a:lnSpc>
                <a:spcPct val="110000"/>
              </a:lnSpc>
              <a:buNone/>
            </a:pPr>
            <a:endParaRPr lang="en-US" sz="2200" dirty="0" smtClean="0">
              <a:latin typeface="Times New Roman" pitchFamily="18" charset="0"/>
              <a:cs typeface="Times New Roman" pitchFamily="18" charset="0"/>
            </a:endParaRPr>
          </a:p>
          <a:p>
            <a:pPr algn="just">
              <a:lnSpc>
                <a:spcPct val="110000"/>
              </a:lnSpc>
            </a:pPr>
            <a:r>
              <a:rPr lang="en-IN" sz="2200" dirty="0" smtClean="0">
                <a:latin typeface="Times New Roman" pitchFamily="18" charset="0"/>
                <a:cs typeface="Times New Roman" pitchFamily="18" charset="0"/>
              </a:rPr>
              <a:t>But innovation never happens in isolation, their activities are embedded in a network of different actors. It was no less local than the pickle, but it was brought forth by other actors with other obligations and interests of many actors.</a:t>
            </a:r>
          </a:p>
        </p:txBody>
      </p:sp>
      <p:sp>
        <p:nvSpPr>
          <p:cNvPr id="4" name="Slide Number Placeholder 3"/>
          <p:cNvSpPr>
            <a:spLocks noGrp="1"/>
          </p:cNvSpPr>
          <p:nvPr>
            <p:ph type="sldNum" sz="quarter" idx="15"/>
          </p:nvPr>
        </p:nvSpPr>
        <p:spPr/>
        <p:txBody>
          <a:bodyPr/>
          <a:lstStyle/>
          <a:p>
            <a:fld id="{6BE43FD9-B2A8-4BAC-A648-45ABC10E93C4}" type="slidenum">
              <a:rPr lang="en-IN" smtClean="0"/>
              <a:pPr/>
              <a:t>26</a:t>
            </a:fld>
            <a:endParaRPr lang="en-IN"/>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Autofit/>
          </a:bodyPr>
          <a:lstStyle/>
          <a:p>
            <a:pPr algn="ctr"/>
            <a:r>
              <a:rPr lang="en-IN" sz="3200" b="1" dirty="0" smtClean="0">
                <a:latin typeface="Times New Roman" pitchFamily="18" charset="0"/>
                <a:cs typeface="Times New Roman" pitchFamily="18" charset="0"/>
              </a:rPr>
              <a:t>The idea of frugal innovation in the context of bamboo shoot processing</a:t>
            </a:r>
            <a:endParaRPr lang="en-IN" sz="32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340768"/>
            <a:ext cx="8229600" cy="5112568"/>
          </a:xfrm>
        </p:spPr>
        <p:txBody>
          <a:bodyPr>
            <a:normAutofit/>
          </a:bodyPr>
          <a:lstStyle/>
          <a:p>
            <a:pPr algn="just"/>
            <a:r>
              <a:rPr lang="en-IN" sz="2200" dirty="0" smtClean="0">
                <a:latin typeface="Times New Roman" pitchFamily="18" charset="0"/>
                <a:cs typeface="Times New Roman" pitchFamily="18" charset="0"/>
              </a:rPr>
              <a:t>It is the durable constraints that drive the innovation in the first place (fermentation- Andro type).</a:t>
            </a:r>
          </a:p>
          <a:p>
            <a:pPr algn="just">
              <a:buNone/>
            </a:pPr>
            <a:endParaRPr lang="en-IN" sz="2200"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In the second place it is the availability constrain that boost the mass production of bamboo shoots. They are using their limited resources in this mass production (Nonay type).</a:t>
            </a:r>
          </a:p>
          <a:p>
            <a:pPr algn="just">
              <a:buNone/>
            </a:pPr>
            <a:endParaRPr lang="en-IN" sz="2200"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In the third place time become the crucial factor for this innovation (Bishempur type).</a:t>
            </a:r>
          </a:p>
          <a:p>
            <a:pPr algn="just">
              <a:buNone/>
            </a:pPr>
            <a:endParaRPr lang="en-IN" sz="2200"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In the fourth place because of the convenient bamboo shoot in pickle form started (Bamboo shoot pickle- Meira food).</a:t>
            </a:r>
            <a:endParaRPr lang="en-IN" sz="2200" dirty="0">
              <a:latin typeface="Times New Roman" pitchFamily="18" charset="0"/>
              <a:cs typeface="Times New Roman" pitchFamily="18" charset="0"/>
            </a:endParaRPr>
          </a:p>
        </p:txBody>
      </p:sp>
      <p:sp>
        <p:nvSpPr>
          <p:cNvPr id="4" name="Slide Number Placeholder 3"/>
          <p:cNvSpPr>
            <a:spLocks noGrp="1"/>
          </p:cNvSpPr>
          <p:nvPr>
            <p:ph type="sldNum" sz="quarter" idx="15"/>
          </p:nvPr>
        </p:nvSpPr>
        <p:spPr/>
        <p:txBody>
          <a:bodyPr/>
          <a:lstStyle/>
          <a:p>
            <a:fld id="{6BE43FD9-B2A8-4BAC-A648-45ABC10E93C4}" type="slidenum">
              <a:rPr lang="en-IN" smtClean="0"/>
              <a:pPr/>
              <a:t>27</a:t>
            </a:fld>
            <a:endParaRPr lang="en-IN"/>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sz="quarter" idx="1"/>
          </p:nvPr>
        </p:nvSpPr>
        <p:spPr/>
        <p:txBody>
          <a:bodyPr>
            <a:normAutofit/>
          </a:bodyPr>
          <a:lstStyle/>
          <a:p>
            <a:pPr algn="just"/>
            <a:r>
              <a:rPr lang="en-IN" sz="2200" dirty="0" smtClean="0">
                <a:latin typeface="Times New Roman" pitchFamily="18" charset="0"/>
                <a:cs typeface="Times New Roman" pitchFamily="18" charset="0"/>
              </a:rPr>
              <a:t>In the case study, frugal innovation as a prime directive at every stage of bamboo shoot processing.</a:t>
            </a:r>
          </a:p>
          <a:p>
            <a:pPr algn="just"/>
            <a:r>
              <a:rPr lang="en-IN" sz="2200" dirty="0" smtClean="0">
                <a:latin typeface="Times New Roman" pitchFamily="18" charset="0"/>
                <a:cs typeface="Times New Roman" pitchFamily="18" charset="0"/>
              </a:rPr>
              <a:t>That results in great value, good quality, functional products that are also affordable to the customer with modest means.</a:t>
            </a:r>
          </a:p>
          <a:p>
            <a:pPr algn="just"/>
            <a:r>
              <a:rPr lang="en-IN" sz="2200" dirty="0" smtClean="0">
                <a:latin typeface="Times New Roman" pitchFamily="18" charset="0"/>
                <a:cs typeface="Times New Roman" pitchFamily="18" charset="0"/>
              </a:rPr>
              <a:t>However, such innovation does not explicitly discuss the linkages of diverse actors involved in the innovation process. In this regard, it is wise to look at the ANT perspective for understanding their networks and linkages.</a:t>
            </a:r>
            <a:endParaRPr lang="en-IN" sz="2200" dirty="0">
              <a:latin typeface="Times New Roman" pitchFamily="18" charset="0"/>
              <a:cs typeface="Times New Roman" pitchFamily="18" charset="0"/>
            </a:endParaRPr>
          </a:p>
        </p:txBody>
      </p:sp>
      <p:sp>
        <p:nvSpPr>
          <p:cNvPr id="4" name="Slide Number Placeholder 3"/>
          <p:cNvSpPr>
            <a:spLocks noGrp="1"/>
          </p:cNvSpPr>
          <p:nvPr>
            <p:ph type="sldNum" sz="quarter" idx="15"/>
          </p:nvPr>
        </p:nvSpPr>
        <p:spPr/>
        <p:txBody>
          <a:bodyPr/>
          <a:lstStyle/>
          <a:p>
            <a:fld id="{6BE43FD9-B2A8-4BAC-A648-45ABC10E93C4}" type="slidenum">
              <a:rPr lang="en-IN" smtClean="0"/>
              <a:pPr/>
              <a:t>28</a:t>
            </a:fld>
            <a:endParaRPr lang="en-IN"/>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smtClean="0">
                <a:latin typeface="Times New Roman" pitchFamily="18" charset="0"/>
                <a:cs typeface="Times New Roman" pitchFamily="18" charset="0"/>
              </a:rPr>
              <a:t>Actor Network in Bamboo Shoot</a:t>
            </a:r>
            <a:br>
              <a:rPr lang="en-IN" sz="3200" dirty="0" smtClean="0">
                <a:latin typeface="Times New Roman" pitchFamily="18" charset="0"/>
                <a:cs typeface="Times New Roman" pitchFamily="18" charset="0"/>
              </a:rPr>
            </a:br>
            <a:endParaRPr lang="en-IN" sz="3200" dirty="0">
              <a:latin typeface="Times New Roman" pitchFamily="18" charset="0"/>
              <a:cs typeface="Times New Roman" pitchFamily="18" charset="0"/>
            </a:endParaRPr>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285720" y="928670"/>
            <a:ext cx="8358245" cy="5715040"/>
          </a:xfrm>
          <a:prstGeom prst="rect">
            <a:avLst/>
          </a:prstGeom>
          <a:noFill/>
          <a:ln w="9525">
            <a:noFill/>
            <a:miter lim="800000"/>
            <a:headEnd/>
            <a:tailEnd/>
          </a:ln>
          <a:effectLst/>
        </p:spPr>
      </p:pic>
      <p:sp>
        <p:nvSpPr>
          <p:cNvPr id="3" name="Slide Number Placeholder 2"/>
          <p:cNvSpPr>
            <a:spLocks noGrp="1"/>
          </p:cNvSpPr>
          <p:nvPr>
            <p:ph type="sldNum" sz="quarter" idx="15"/>
          </p:nvPr>
        </p:nvSpPr>
        <p:spPr/>
        <p:txBody>
          <a:bodyPr/>
          <a:lstStyle/>
          <a:p>
            <a:fld id="{6BE43FD9-B2A8-4BAC-A648-45ABC10E93C4}" type="slidenum">
              <a:rPr lang="en-IN" smtClean="0"/>
              <a:pPr/>
              <a:t>29</a:t>
            </a:fld>
            <a:endParaRPr lang="en-I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latin typeface="Times New Roman" pitchFamily="18" charset="0"/>
                <a:cs typeface="Times New Roman" pitchFamily="18" charset="0"/>
              </a:rPr>
              <a:t>Introduction</a:t>
            </a:r>
            <a:endParaRPr lang="en-IN" b="1" dirty="0"/>
          </a:p>
        </p:txBody>
      </p:sp>
      <p:sp>
        <p:nvSpPr>
          <p:cNvPr id="3" name="Content Placeholder 2"/>
          <p:cNvSpPr>
            <a:spLocks noGrp="1"/>
          </p:cNvSpPr>
          <p:nvPr>
            <p:ph sz="quarter" idx="1"/>
          </p:nvPr>
        </p:nvSpPr>
        <p:spPr/>
        <p:txBody>
          <a:bodyPr>
            <a:normAutofit/>
          </a:bodyPr>
          <a:lstStyle/>
          <a:p>
            <a:pPr algn="just"/>
            <a:r>
              <a:rPr lang="en-IN" sz="2200" dirty="0" smtClean="0">
                <a:latin typeface="Times New Roman" pitchFamily="18" charset="0"/>
                <a:cs typeface="Times New Roman" pitchFamily="18" charset="0"/>
              </a:rPr>
              <a:t>Indian food processing industry- as a 'sunrise industry' and as ‘priority’ sector (</a:t>
            </a:r>
            <a:r>
              <a:rPr lang="en-IN" sz="2200" dirty="0" err="1" smtClean="0">
                <a:latin typeface="Times New Roman" pitchFamily="18" charset="0"/>
                <a:cs typeface="Times New Roman" pitchFamily="18" charset="0"/>
              </a:rPr>
              <a:t>Sinha</a:t>
            </a:r>
            <a:r>
              <a:rPr lang="en-IN" sz="2200" dirty="0" smtClean="0">
                <a:latin typeface="Times New Roman" pitchFamily="18" charset="0"/>
                <a:cs typeface="Times New Roman" pitchFamily="18" charset="0"/>
              </a:rPr>
              <a:t> and </a:t>
            </a:r>
            <a:r>
              <a:rPr lang="en-IN" sz="2200" dirty="0" err="1" smtClean="0">
                <a:latin typeface="Times New Roman" pitchFamily="18" charset="0"/>
                <a:cs typeface="Times New Roman" pitchFamily="18" charset="0"/>
              </a:rPr>
              <a:t>Sinha</a:t>
            </a:r>
            <a:r>
              <a:rPr lang="en-IN" sz="2200" dirty="0" smtClean="0">
                <a:latin typeface="Times New Roman" pitchFamily="18" charset="0"/>
                <a:cs typeface="Times New Roman" pitchFamily="18" charset="0"/>
              </a:rPr>
              <a:t> 1992).</a:t>
            </a:r>
          </a:p>
          <a:p>
            <a:pPr algn="just"/>
            <a:r>
              <a:rPr lang="en-IN" sz="2200" dirty="0" smtClean="0">
                <a:latin typeface="Times New Roman" pitchFamily="18" charset="0"/>
                <a:cs typeface="Times New Roman" pitchFamily="18" charset="0"/>
              </a:rPr>
              <a:t>The establishment of food industries has led to the development of many new ideas and knowledge that favorably facilities the innovation process in the industries. </a:t>
            </a:r>
          </a:p>
          <a:p>
            <a:pPr algn="just"/>
            <a:r>
              <a:rPr lang="en-IN" sz="2200" dirty="0" smtClean="0">
                <a:latin typeface="Times New Roman" pitchFamily="18" charset="0"/>
                <a:cs typeface="Times New Roman" pitchFamily="18" charset="0"/>
              </a:rPr>
              <a:t>Thus, innovation is seen as a clear and explicit way for entrepreneurs to increase competitiveness and create wealth as they respond to the demands and opportunities of a globalizing economy (Porter, 1990).</a:t>
            </a:r>
          </a:p>
          <a:p>
            <a:pPr algn="just"/>
            <a:r>
              <a:rPr lang="en-IN" sz="2200" dirty="0" smtClean="0">
                <a:latin typeface="Times New Roman" pitchFamily="18" charset="0"/>
                <a:cs typeface="Times New Roman" pitchFamily="18" charset="0"/>
              </a:rPr>
              <a:t>Consequently, the “need for innovation” fever appears in all spheres of science (</a:t>
            </a:r>
            <a:r>
              <a:rPr lang="en-IN" sz="2200" dirty="0" err="1" smtClean="0">
                <a:latin typeface="Times New Roman" pitchFamily="18" charset="0"/>
                <a:cs typeface="Times New Roman" pitchFamily="18" charset="0"/>
              </a:rPr>
              <a:t>Nowotny</a:t>
            </a:r>
            <a:r>
              <a:rPr lang="en-IN" sz="2200" dirty="0" smtClean="0">
                <a:latin typeface="Times New Roman" pitchFamily="18" charset="0"/>
                <a:cs typeface="Times New Roman" pitchFamily="18" charset="0"/>
              </a:rPr>
              <a:t>, 2006, 2008; </a:t>
            </a:r>
            <a:r>
              <a:rPr lang="en-IN" sz="2200" dirty="0" err="1" smtClean="0">
                <a:latin typeface="Times New Roman" pitchFamily="18" charset="0"/>
                <a:cs typeface="Times New Roman" pitchFamily="18" charset="0"/>
              </a:rPr>
              <a:t>Godin</a:t>
            </a:r>
            <a:r>
              <a:rPr lang="en-IN" sz="2200" dirty="0" smtClean="0">
                <a:latin typeface="Times New Roman" pitchFamily="18" charset="0"/>
                <a:cs typeface="Times New Roman" pitchFamily="18" charset="0"/>
              </a:rPr>
              <a:t>, 2008). </a:t>
            </a:r>
          </a:p>
        </p:txBody>
      </p:sp>
      <p:sp>
        <p:nvSpPr>
          <p:cNvPr id="4" name="Slide Number Placeholder 3"/>
          <p:cNvSpPr>
            <a:spLocks noGrp="1"/>
          </p:cNvSpPr>
          <p:nvPr>
            <p:ph type="sldNum" sz="quarter" idx="15"/>
          </p:nvPr>
        </p:nvSpPr>
        <p:spPr/>
        <p:txBody>
          <a:bodyPr/>
          <a:lstStyle/>
          <a:p>
            <a:fld id="{6BE43FD9-B2A8-4BAC-A648-45ABC10E93C4}" type="slidenum">
              <a:rPr lang="en-IN" smtClean="0"/>
              <a:pPr/>
              <a:t>3</a:t>
            </a:fld>
            <a:endParaRPr lang="en-IN"/>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smtClean="0">
                <a:latin typeface="Times New Roman" pitchFamily="18" charset="0"/>
                <a:cs typeface="Times New Roman" pitchFamily="18" charset="0"/>
              </a:rPr>
              <a:t>Translation (adopted from Callon, 1986)</a:t>
            </a:r>
            <a:endParaRPr lang="en-IN" sz="3200" dirty="0">
              <a:latin typeface="Times New Roman" pitchFamily="18" charset="0"/>
              <a:cs typeface="Times New Roman" pitchFamily="18" charset="0"/>
            </a:endParaRPr>
          </a:p>
        </p:txBody>
      </p:sp>
      <p:pic>
        <p:nvPicPr>
          <p:cNvPr id="2052" name="Picture 4"/>
          <p:cNvPicPr>
            <a:picLocks noGrp="1" noChangeAspect="1" noChangeArrowheads="1"/>
          </p:cNvPicPr>
          <p:nvPr>
            <p:ph sz="quarter" idx="1"/>
          </p:nvPr>
        </p:nvPicPr>
        <p:blipFill>
          <a:blip r:embed="rId2" cstate="print"/>
          <a:srcRect/>
          <a:stretch>
            <a:fillRect/>
          </a:stretch>
        </p:blipFill>
        <p:spPr bwMode="auto">
          <a:xfrm>
            <a:off x="857224" y="1484784"/>
            <a:ext cx="7093683" cy="4873174"/>
          </a:xfrm>
          <a:prstGeom prst="rect">
            <a:avLst/>
          </a:prstGeom>
          <a:noFill/>
          <a:ln w="9525">
            <a:noFill/>
            <a:miter lim="800000"/>
            <a:headEnd/>
            <a:tailEnd/>
          </a:ln>
          <a:effectLst/>
        </p:spPr>
      </p:pic>
      <p:sp>
        <p:nvSpPr>
          <p:cNvPr id="3" name="Slide Number Placeholder 2"/>
          <p:cNvSpPr>
            <a:spLocks noGrp="1"/>
          </p:cNvSpPr>
          <p:nvPr>
            <p:ph type="sldNum" sz="quarter" idx="15"/>
          </p:nvPr>
        </p:nvSpPr>
        <p:spPr/>
        <p:txBody>
          <a:bodyPr/>
          <a:lstStyle/>
          <a:p>
            <a:fld id="{6BE43FD9-B2A8-4BAC-A648-45ABC10E93C4}" type="slidenum">
              <a:rPr lang="en-IN" smtClean="0"/>
              <a:pPr/>
              <a:t>30</a:t>
            </a:fld>
            <a:endParaRPr lang="en-IN"/>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smtClean="0">
                <a:latin typeface="Times New Roman" pitchFamily="18" charset="0"/>
                <a:cs typeface="Times New Roman" pitchFamily="18" charset="0"/>
              </a:rPr>
              <a:t>Obligatory passage point (adopted from Callon, 1986)</a:t>
            </a: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755576" y="1556792"/>
            <a:ext cx="8208912" cy="4608512"/>
          </a:xfrm>
          <a:prstGeom prst="rect">
            <a:avLst/>
          </a:prstGeom>
          <a:noFill/>
          <a:ln w="9525">
            <a:noFill/>
            <a:miter lim="800000"/>
            <a:headEnd/>
            <a:tailEnd/>
          </a:ln>
        </p:spPr>
      </p:pic>
      <p:sp>
        <p:nvSpPr>
          <p:cNvPr id="3" name="Slide Number Placeholder 2"/>
          <p:cNvSpPr>
            <a:spLocks noGrp="1"/>
          </p:cNvSpPr>
          <p:nvPr>
            <p:ph type="sldNum" sz="quarter" idx="15"/>
          </p:nvPr>
        </p:nvSpPr>
        <p:spPr/>
        <p:txBody>
          <a:bodyPr/>
          <a:lstStyle/>
          <a:p>
            <a:fld id="{6BE43FD9-B2A8-4BAC-A648-45ABC10E93C4}" type="slidenum">
              <a:rPr lang="en-IN" smtClean="0"/>
              <a:pPr/>
              <a:t>31</a:t>
            </a:fld>
            <a:endParaRPr lang="en-IN"/>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b="1" dirty="0" smtClean="0">
                <a:latin typeface="Times New Roman" pitchFamily="18" charset="0"/>
                <a:cs typeface="Times New Roman" pitchFamily="18" charset="0"/>
              </a:rPr>
              <a:t>Conclusion</a:t>
            </a:r>
            <a:r>
              <a:rPr lang="en-IN" dirty="0" smtClean="0"/>
              <a:t/>
            </a:r>
            <a:br>
              <a:rPr lang="en-IN" dirty="0" smtClean="0"/>
            </a:br>
            <a:endParaRPr lang="en-IN" dirty="0"/>
          </a:p>
        </p:txBody>
      </p:sp>
      <p:sp>
        <p:nvSpPr>
          <p:cNvPr id="3" name="Content Placeholder 2"/>
          <p:cNvSpPr>
            <a:spLocks noGrp="1"/>
          </p:cNvSpPr>
          <p:nvPr>
            <p:ph sz="quarter" idx="1"/>
          </p:nvPr>
        </p:nvSpPr>
        <p:spPr>
          <a:xfrm>
            <a:off x="457200" y="1196752"/>
            <a:ext cx="8229600" cy="4929411"/>
          </a:xfrm>
        </p:spPr>
        <p:txBody>
          <a:bodyPr>
            <a:normAutofit/>
          </a:bodyPr>
          <a:lstStyle/>
          <a:p>
            <a:pPr algn="just"/>
            <a:r>
              <a:rPr lang="en-IN" sz="2200" dirty="0" smtClean="0">
                <a:latin typeface="Times New Roman" pitchFamily="18" charset="0"/>
                <a:cs typeface="Times New Roman" pitchFamily="18" charset="0"/>
              </a:rPr>
              <a:t>The analysis of the empirical case study is one of the first kind of attempt to look into frugal innovations in food processing industry of Manipur, India. </a:t>
            </a:r>
          </a:p>
          <a:p>
            <a:pPr algn="just"/>
            <a:endParaRPr lang="en-IN" sz="2200"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Our empirical evidence suggests that frugal innovation at every stage of bamboo shoot processing evolved as a result of resource constrained (more durable, mass production, time factor, and convenient). Thus our research provides empirical evidence that sheds light on how frugal innovation occurs around resource constraint ‘by the poor, for the poor’ innovations.</a:t>
            </a:r>
          </a:p>
          <a:p>
            <a:endParaRPr lang="en-IN" dirty="0"/>
          </a:p>
        </p:txBody>
      </p:sp>
      <p:sp>
        <p:nvSpPr>
          <p:cNvPr id="4" name="Slide Number Placeholder 3"/>
          <p:cNvSpPr>
            <a:spLocks noGrp="1"/>
          </p:cNvSpPr>
          <p:nvPr>
            <p:ph type="sldNum" sz="quarter" idx="15"/>
          </p:nvPr>
        </p:nvSpPr>
        <p:spPr/>
        <p:txBody>
          <a:bodyPr/>
          <a:lstStyle/>
          <a:p>
            <a:fld id="{6BE43FD9-B2A8-4BAC-A648-45ABC10E93C4}" type="slidenum">
              <a:rPr lang="en-IN" smtClean="0"/>
              <a:pPr/>
              <a:t>32</a:t>
            </a:fld>
            <a:endParaRPr lang="en-IN"/>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a:bodyPr>
          <a:lstStyle/>
          <a:p>
            <a:pPr algn="just"/>
            <a:r>
              <a:rPr lang="en-IN" sz="2200" dirty="0" smtClean="0">
                <a:latin typeface="Times New Roman" pitchFamily="18" charset="0"/>
                <a:cs typeface="Times New Roman" pitchFamily="18" charset="0"/>
              </a:rPr>
              <a:t>The paper also attempts to explore the linkages of various actors in the innovation process of bamboo shoot under the umbrella of ANT. ANT helps us to understand better the interaction of human and non- human actors in the process.</a:t>
            </a:r>
          </a:p>
          <a:p>
            <a:pPr algn="just">
              <a:buNone/>
            </a:pPr>
            <a:endParaRPr lang="en-IN" sz="2200"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This is consistent with the spirit of ANT, which seeks to open up rather than close off a knowledge arena by revisiting taken-for-granted ideas about humans and non-humans in organisations and the changing nature of linkages among them.</a:t>
            </a:r>
          </a:p>
          <a:p>
            <a:endParaRPr lang="en-IN" dirty="0"/>
          </a:p>
        </p:txBody>
      </p:sp>
      <p:sp>
        <p:nvSpPr>
          <p:cNvPr id="4" name="Slide Number Placeholder 3"/>
          <p:cNvSpPr>
            <a:spLocks noGrp="1"/>
          </p:cNvSpPr>
          <p:nvPr>
            <p:ph type="sldNum" sz="quarter" idx="15"/>
          </p:nvPr>
        </p:nvSpPr>
        <p:spPr/>
        <p:txBody>
          <a:bodyPr/>
          <a:lstStyle/>
          <a:p>
            <a:fld id="{6BE43FD9-B2A8-4BAC-A648-45ABC10E93C4}" type="slidenum">
              <a:rPr lang="en-IN" smtClean="0"/>
              <a:pPr/>
              <a:t>33</a:t>
            </a:fld>
            <a:endParaRPr lang="en-IN"/>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99592" y="2060848"/>
            <a:ext cx="7005464" cy="2841179"/>
          </a:xfrm>
        </p:spPr>
        <p:txBody>
          <a:bodyPr/>
          <a:lstStyle/>
          <a:p>
            <a:pPr algn="ctr">
              <a:buNone/>
            </a:pPr>
            <a:r>
              <a:rPr lang="en-IN" dirty="0" smtClean="0">
                <a:latin typeface="Times New Roman" pitchFamily="18" charset="0"/>
                <a:cs typeface="Times New Roman" pitchFamily="18" charset="0"/>
              </a:rPr>
              <a:t>Thank you…. </a:t>
            </a:r>
          </a:p>
          <a:p>
            <a:pPr algn="ctr">
              <a:buNone/>
            </a:pPr>
            <a:r>
              <a:rPr lang="en-IN" dirty="0" smtClean="0">
                <a:latin typeface="Times New Roman" pitchFamily="18" charset="0"/>
                <a:cs typeface="Times New Roman" pitchFamily="18" charset="0"/>
              </a:rPr>
              <a:t>Welcome your questions and suggestions….</a:t>
            </a:r>
          </a:p>
        </p:txBody>
      </p:sp>
      <p:sp>
        <p:nvSpPr>
          <p:cNvPr id="4" name="Slide Number Placeholder 3"/>
          <p:cNvSpPr>
            <a:spLocks noGrp="1"/>
          </p:cNvSpPr>
          <p:nvPr>
            <p:ph type="sldNum" sz="quarter" idx="15"/>
          </p:nvPr>
        </p:nvSpPr>
        <p:spPr/>
        <p:txBody>
          <a:bodyPr/>
          <a:lstStyle/>
          <a:p>
            <a:fld id="{6BE43FD9-B2A8-4BAC-A648-45ABC10E93C4}" type="slidenum">
              <a:rPr lang="en-IN" smtClean="0"/>
              <a:pPr/>
              <a:t>34</a:t>
            </a:fld>
            <a:endParaRPr lang="en-I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endParaRPr lang="en-IN" dirty="0"/>
          </a:p>
        </p:txBody>
      </p:sp>
      <p:sp>
        <p:nvSpPr>
          <p:cNvPr id="3" name="Content Placeholder 2"/>
          <p:cNvSpPr>
            <a:spLocks noGrp="1"/>
          </p:cNvSpPr>
          <p:nvPr>
            <p:ph sz="quarter" idx="1"/>
          </p:nvPr>
        </p:nvSpPr>
        <p:spPr>
          <a:xfrm>
            <a:off x="457200" y="1124744"/>
            <a:ext cx="8229600" cy="5001419"/>
          </a:xfrm>
        </p:spPr>
        <p:txBody>
          <a:bodyPr>
            <a:noAutofit/>
          </a:bodyPr>
          <a:lstStyle/>
          <a:p>
            <a:pPr algn="just"/>
            <a:r>
              <a:rPr lang="en-IN" sz="2200" dirty="0" smtClean="0">
                <a:latin typeface="Times New Roman" pitchFamily="18" charset="0"/>
                <a:cs typeface="Times New Roman" pitchFamily="18" charset="0"/>
              </a:rPr>
              <a:t>Driven by the scarce resource and low-income level of consumers, many innovators now resort to low cost, local centric idea called as frugal innovation. </a:t>
            </a:r>
          </a:p>
          <a:p>
            <a:pPr algn="just"/>
            <a:r>
              <a:rPr lang="en-IN" sz="2200" dirty="0" smtClean="0">
                <a:latin typeface="Times New Roman" pitchFamily="18" charset="0"/>
                <a:cs typeface="Times New Roman" pitchFamily="18" charset="0"/>
              </a:rPr>
              <a:t>Manipur has certain geo-economic disadvantages; situated at the extreme corner of India, difficult terrain (resulting in transport issues) and frequent blockades on roads besides acute shortage in logistic infrastructure. </a:t>
            </a:r>
            <a:r>
              <a:rPr lang="en-IN" sz="2200" dirty="0" err="1" smtClean="0">
                <a:latin typeface="Times New Roman" pitchFamily="18" charset="0"/>
                <a:cs typeface="Times New Roman" pitchFamily="18" charset="0"/>
              </a:rPr>
              <a:t>Inspite</a:t>
            </a:r>
            <a:r>
              <a:rPr lang="en-IN" sz="2200" dirty="0" smtClean="0">
                <a:latin typeface="Times New Roman" pitchFamily="18" charset="0"/>
                <a:cs typeface="Times New Roman" pitchFamily="18" charset="0"/>
              </a:rPr>
              <a:t> of varied obstacles, there are forward thinkers and innovators who brought creative solution within its own limitation. </a:t>
            </a:r>
          </a:p>
          <a:p>
            <a:pPr algn="just"/>
            <a:r>
              <a:rPr lang="en-IN" sz="2200" dirty="0" smtClean="0">
                <a:latin typeface="Times New Roman" pitchFamily="18" charset="0"/>
                <a:cs typeface="Times New Roman" pitchFamily="18" charset="0"/>
              </a:rPr>
              <a:t>Thus the paper makes an attempt to understand the process of frugal innovation and how it can be characterised by the involvement of various actors of diverse background. </a:t>
            </a:r>
          </a:p>
          <a:p>
            <a:pPr algn="just"/>
            <a:endParaRPr lang="en-IN" sz="2400" dirty="0" smtClean="0">
              <a:latin typeface="Times New Roman" pitchFamily="18" charset="0"/>
              <a:cs typeface="Times New Roman" pitchFamily="18" charset="0"/>
            </a:endParaRPr>
          </a:p>
          <a:p>
            <a:pPr algn="just"/>
            <a:endParaRPr lang="en-IN"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5"/>
          </p:nvPr>
        </p:nvSpPr>
        <p:spPr/>
        <p:txBody>
          <a:bodyPr/>
          <a:lstStyle/>
          <a:p>
            <a:fld id="{6BE43FD9-B2A8-4BAC-A648-45ABC10E93C4}" type="slidenum">
              <a:rPr lang="en-IN" smtClean="0"/>
              <a:pPr/>
              <a:t>4</a:t>
            </a:fld>
            <a:endParaRPr lang="en-I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507288" cy="1143000"/>
          </a:xfrm>
        </p:spPr>
        <p:txBody>
          <a:bodyPr>
            <a:normAutofit fontScale="90000"/>
          </a:bodyPr>
          <a:lstStyle/>
          <a:p>
            <a:r>
              <a:rPr lang="en-IN" dirty="0" smtClean="0"/>
              <a:t/>
            </a:r>
            <a:br>
              <a:rPr lang="en-IN" dirty="0" smtClean="0"/>
            </a:br>
            <a:r>
              <a:rPr lang="en-IN" sz="3600" b="1" dirty="0" smtClean="0">
                <a:latin typeface="Times New Roman" pitchFamily="18" charset="0"/>
                <a:cs typeface="Times New Roman" pitchFamily="18" charset="0"/>
              </a:rPr>
              <a:t>Review of literature: Frugal innovations and actor network theory </a:t>
            </a:r>
            <a:br>
              <a:rPr lang="en-IN" sz="3600" b="1" dirty="0" smtClean="0">
                <a:latin typeface="Times New Roman" pitchFamily="18" charset="0"/>
                <a:cs typeface="Times New Roman" pitchFamily="18" charset="0"/>
              </a:rPr>
            </a:br>
            <a:endParaRPr lang="en-IN" sz="36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600200"/>
            <a:ext cx="8363272" cy="4997152"/>
          </a:xfrm>
        </p:spPr>
        <p:txBody>
          <a:bodyPr>
            <a:normAutofit fontScale="92500"/>
          </a:bodyPr>
          <a:lstStyle/>
          <a:p>
            <a:pPr algn="just"/>
            <a:r>
              <a:rPr lang="en-IN" sz="2400" dirty="0" smtClean="0">
                <a:latin typeface="Times New Roman" pitchFamily="18" charset="0"/>
                <a:cs typeface="Times New Roman" pitchFamily="18" charset="0"/>
              </a:rPr>
              <a:t>Frugal innovation -recently developed concept in the study of innovation system and developed under the conditions of resource constraints. </a:t>
            </a:r>
          </a:p>
          <a:p>
            <a:pPr algn="just"/>
            <a:r>
              <a:rPr lang="en-IN" sz="2400" dirty="0" smtClean="0">
                <a:latin typeface="Times New Roman" pitchFamily="18" charset="0"/>
                <a:cs typeface="Times New Roman" pitchFamily="18" charset="0"/>
              </a:rPr>
              <a:t>Derived from the term ‘frugal engineering’ coined by the CEO of Renault – Nissan, Carlos </a:t>
            </a:r>
            <a:r>
              <a:rPr lang="en-IN" sz="2400" dirty="0" err="1" smtClean="0">
                <a:latin typeface="Times New Roman" pitchFamily="18" charset="0"/>
                <a:cs typeface="Times New Roman" pitchFamily="18" charset="0"/>
              </a:rPr>
              <a:t>Ghosn</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Agnihotri</a:t>
            </a:r>
            <a:r>
              <a:rPr lang="en-IN" sz="2400" dirty="0" smtClean="0">
                <a:latin typeface="Times New Roman" pitchFamily="18" charset="0"/>
                <a:cs typeface="Times New Roman" pitchFamily="18" charset="0"/>
              </a:rPr>
              <a:t>, 2014).</a:t>
            </a:r>
          </a:p>
          <a:p>
            <a:pPr algn="just">
              <a:buNone/>
            </a:pPr>
            <a:r>
              <a:rPr lang="en-IN" sz="2600" dirty="0" smtClean="0">
                <a:latin typeface="Times New Roman" pitchFamily="18" charset="0"/>
                <a:cs typeface="Times New Roman" pitchFamily="18" charset="0"/>
              </a:rPr>
              <a:t> </a:t>
            </a:r>
          </a:p>
          <a:p>
            <a:pPr algn="just"/>
            <a:r>
              <a:rPr lang="en-IN" sz="2400" dirty="0" smtClean="0">
                <a:latin typeface="Times New Roman" pitchFamily="18" charset="0"/>
                <a:cs typeface="Times New Roman" pitchFamily="18" charset="0"/>
              </a:rPr>
              <a:t>Bound and Thornton (2012)- gives four features of frugal innovations:</a:t>
            </a:r>
          </a:p>
          <a:p>
            <a:pPr lvl="1" algn="just">
              <a:buFont typeface="Wingdings" pitchFamily="2" charset="2"/>
              <a:buChar char="v"/>
            </a:pPr>
            <a:r>
              <a:rPr lang="en-IN" sz="2400" dirty="0" smtClean="0">
                <a:latin typeface="Times New Roman" pitchFamily="18" charset="0"/>
                <a:cs typeface="Times New Roman" pitchFamily="18" charset="0"/>
              </a:rPr>
              <a:t>Frugality in making better things and not just cheaper things </a:t>
            </a:r>
          </a:p>
          <a:p>
            <a:pPr lvl="1" algn="just">
              <a:buFont typeface="Wingdings" pitchFamily="2" charset="2"/>
              <a:buChar char="v"/>
            </a:pPr>
            <a:r>
              <a:rPr lang="en-IN" sz="2400" dirty="0" smtClean="0">
                <a:latin typeface="Times New Roman" pitchFamily="18" charset="0"/>
                <a:cs typeface="Times New Roman" pitchFamily="18" charset="0"/>
              </a:rPr>
              <a:t>Frugal innovations also extends to services and not just products </a:t>
            </a:r>
          </a:p>
          <a:p>
            <a:pPr lvl="1" algn="just">
              <a:buFont typeface="Wingdings" pitchFamily="2" charset="2"/>
              <a:buChar char="v"/>
            </a:pPr>
            <a:r>
              <a:rPr lang="en-IN" sz="2400" dirty="0" smtClean="0">
                <a:latin typeface="Times New Roman" pitchFamily="18" charset="0"/>
                <a:cs typeface="Times New Roman" pitchFamily="18" charset="0"/>
              </a:rPr>
              <a:t>Frugal innovations involve remodelling of products </a:t>
            </a:r>
          </a:p>
          <a:p>
            <a:pPr lvl="1" algn="just">
              <a:buFont typeface="Wingdings" pitchFamily="2" charset="2"/>
              <a:buChar char="v"/>
            </a:pPr>
            <a:r>
              <a:rPr lang="en-IN" sz="2400" dirty="0" smtClean="0">
                <a:latin typeface="Times New Roman" pitchFamily="18" charset="0"/>
                <a:cs typeface="Times New Roman" pitchFamily="18" charset="0"/>
              </a:rPr>
              <a:t>Frugal innovations are not low tech rather can be combined with frontier S&amp;T </a:t>
            </a:r>
          </a:p>
          <a:p>
            <a:pPr algn="just"/>
            <a:endParaRPr lang="en-IN"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5"/>
          </p:nvPr>
        </p:nvSpPr>
        <p:spPr/>
        <p:txBody>
          <a:bodyPr/>
          <a:lstStyle/>
          <a:p>
            <a:fld id="{6BE43FD9-B2A8-4BAC-A648-45ABC10E93C4}" type="slidenum">
              <a:rPr lang="en-IN" smtClean="0"/>
              <a:pPr/>
              <a:t>5</a:t>
            </a:fld>
            <a:endParaRPr lang="en-I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endParaRPr lang="en-IN" dirty="0"/>
          </a:p>
        </p:txBody>
      </p:sp>
      <p:sp>
        <p:nvSpPr>
          <p:cNvPr id="3" name="Content Placeholder 2"/>
          <p:cNvSpPr>
            <a:spLocks noGrp="1"/>
          </p:cNvSpPr>
          <p:nvPr>
            <p:ph sz="quarter" idx="1"/>
          </p:nvPr>
        </p:nvSpPr>
        <p:spPr>
          <a:xfrm>
            <a:off x="457200" y="908720"/>
            <a:ext cx="8229600" cy="5616624"/>
          </a:xfrm>
        </p:spPr>
        <p:txBody>
          <a:bodyPr>
            <a:normAutofit fontScale="85000" lnSpcReduction="10000"/>
          </a:bodyPr>
          <a:lstStyle/>
          <a:p>
            <a:pPr algn="just"/>
            <a:r>
              <a:rPr lang="en-IN" sz="2600" dirty="0" smtClean="0">
                <a:latin typeface="Times New Roman" pitchFamily="18" charset="0"/>
                <a:cs typeface="Times New Roman" pitchFamily="18" charset="0"/>
              </a:rPr>
              <a:t>Frugal innovations are the result of the recent ambitions of mostly Multinational Enterprises (MNEs) to design and sell products for and to consumers at the Bottom of the Pyramid (</a:t>
            </a:r>
            <a:r>
              <a:rPr lang="en-IN" sz="2600" dirty="0" err="1" smtClean="0">
                <a:latin typeface="Times New Roman" pitchFamily="18" charset="0"/>
                <a:cs typeface="Times New Roman" pitchFamily="18" charset="0"/>
              </a:rPr>
              <a:t>BoP</a:t>
            </a:r>
            <a:r>
              <a:rPr lang="en-IN" sz="2600" dirty="0" smtClean="0">
                <a:latin typeface="Times New Roman" pitchFamily="18" charset="0"/>
                <a:cs typeface="Times New Roman" pitchFamily="18" charset="0"/>
              </a:rPr>
              <a:t>) (Beers et.al, 2013). </a:t>
            </a:r>
          </a:p>
          <a:p>
            <a:pPr algn="just"/>
            <a:r>
              <a:rPr lang="en-IN" sz="2600" dirty="0" err="1" smtClean="0">
                <a:latin typeface="Times New Roman" pitchFamily="18" charset="0"/>
                <a:cs typeface="Times New Roman" pitchFamily="18" charset="0"/>
              </a:rPr>
              <a:t>Prahlad</a:t>
            </a:r>
            <a:r>
              <a:rPr lang="en-IN" sz="2600" dirty="0" smtClean="0">
                <a:latin typeface="Times New Roman" pitchFamily="18" charset="0"/>
                <a:cs typeface="Times New Roman" pitchFamily="18" charset="0"/>
              </a:rPr>
              <a:t> (2010) first introduced the term </a:t>
            </a:r>
            <a:r>
              <a:rPr lang="en-IN" sz="2600" dirty="0" err="1" smtClean="0">
                <a:latin typeface="Times New Roman" pitchFamily="18" charset="0"/>
                <a:cs typeface="Times New Roman" pitchFamily="18" charset="0"/>
              </a:rPr>
              <a:t>BoP</a:t>
            </a:r>
            <a:r>
              <a:rPr lang="en-IN" sz="2600" dirty="0" smtClean="0">
                <a:latin typeface="Times New Roman" pitchFamily="18" charset="0"/>
                <a:cs typeface="Times New Roman" pitchFamily="18" charset="0"/>
              </a:rPr>
              <a:t> and argues that the poor are potential consumers.</a:t>
            </a:r>
          </a:p>
          <a:p>
            <a:pPr algn="just"/>
            <a:endParaRPr lang="en-IN" sz="2600" dirty="0" smtClean="0">
              <a:latin typeface="Times New Roman" pitchFamily="18" charset="0"/>
              <a:cs typeface="Times New Roman" pitchFamily="18" charset="0"/>
            </a:endParaRPr>
          </a:p>
          <a:p>
            <a:pPr algn="just"/>
            <a:r>
              <a:rPr lang="en-IN" sz="2600" dirty="0" smtClean="0">
                <a:latin typeface="Times New Roman" pitchFamily="18" charset="0"/>
                <a:cs typeface="Times New Roman" pitchFamily="18" charset="0"/>
              </a:rPr>
              <a:t>Nakata &amp; Weidner (2012) mention three reasons for this trend.</a:t>
            </a:r>
          </a:p>
          <a:p>
            <a:pPr lvl="1" algn="just">
              <a:buFont typeface="Wingdings" pitchFamily="2" charset="2"/>
              <a:buChar char="v"/>
            </a:pPr>
            <a:r>
              <a:rPr lang="en-IN" sz="2600" dirty="0" err="1" smtClean="0">
                <a:latin typeface="Times New Roman" pitchFamily="18" charset="0"/>
                <a:cs typeface="Times New Roman" pitchFamily="18" charset="0"/>
              </a:rPr>
              <a:t>BoP</a:t>
            </a:r>
            <a:r>
              <a:rPr lang="en-IN" sz="2600" dirty="0" smtClean="0">
                <a:latin typeface="Times New Roman" pitchFamily="18" charset="0"/>
                <a:cs typeface="Times New Roman" pitchFamily="18" charset="0"/>
              </a:rPr>
              <a:t> and the rising middle classes represent the most significant remaining, or unaddressed, global market.</a:t>
            </a:r>
          </a:p>
          <a:p>
            <a:pPr lvl="1" algn="just">
              <a:buFont typeface="Wingdings" pitchFamily="2" charset="2"/>
              <a:buChar char="v"/>
            </a:pPr>
            <a:r>
              <a:rPr lang="en-IN" sz="2600" dirty="0" smtClean="0">
                <a:latin typeface="Times New Roman" pitchFamily="18" charset="0"/>
                <a:cs typeface="Times New Roman" pitchFamily="18" charset="0"/>
              </a:rPr>
              <a:t>Second, the people at the </a:t>
            </a:r>
            <a:r>
              <a:rPr lang="en-IN" sz="2600" dirty="0" err="1" smtClean="0">
                <a:latin typeface="Times New Roman" pitchFamily="18" charset="0"/>
                <a:cs typeface="Times New Roman" pitchFamily="18" charset="0"/>
              </a:rPr>
              <a:t>BoP</a:t>
            </a:r>
            <a:r>
              <a:rPr lang="en-IN" sz="2600" dirty="0" smtClean="0">
                <a:latin typeface="Times New Roman" pitchFamily="18" charset="0"/>
                <a:cs typeface="Times New Roman" pitchFamily="18" charset="0"/>
              </a:rPr>
              <a:t> do, in fact, have financial resources, representing about five trillion US dollars in purchasing power parity, according to estimates by the World Resources Institute (2007). </a:t>
            </a:r>
          </a:p>
          <a:p>
            <a:pPr lvl="1" algn="just">
              <a:buFont typeface="Wingdings" pitchFamily="2" charset="2"/>
              <a:buChar char="v"/>
            </a:pPr>
            <a:r>
              <a:rPr lang="en-IN" sz="2600" dirty="0" smtClean="0">
                <a:latin typeface="Times New Roman" pitchFamily="18" charset="0"/>
                <a:cs typeface="Times New Roman" pitchFamily="18" charset="0"/>
              </a:rPr>
              <a:t>Third, the </a:t>
            </a:r>
            <a:r>
              <a:rPr lang="en-IN" sz="2600" dirty="0" err="1" smtClean="0">
                <a:latin typeface="Times New Roman" pitchFamily="18" charset="0"/>
                <a:cs typeface="Times New Roman" pitchFamily="18" charset="0"/>
              </a:rPr>
              <a:t>BoP</a:t>
            </a:r>
            <a:r>
              <a:rPr lang="en-IN" sz="2600" dirty="0" smtClean="0">
                <a:latin typeface="Times New Roman" pitchFamily="18" charset="0"/>
                <a:cs typeface="Times New Roman" pitchFamily="18" charset="0"/>
              </a:rPr>
              <a:t> and emerging middle classes are receptive and willing to spend money on quality products, provided these are suitable, well made and reasonably priced (Beers et.al, 2013). </a:t>
            </a:r>
          </a:p>
          <a:p>
            <a:pPr algn="just"/>
            <a:endParaRPr lang="en-IN" sz="2600" dirty="0" smtClean="0">
              <a:latin typeface="Times New Roman" pitchFamily="18" charset="0"/>
              <a:cs typeface="Times New Roman" pitchFamily="18" charset="0"/>
            </a:endParaRPr>
          </a:p>
          <a:p>
            <a:endParaRPr lang="en-IN" dirty="0"/>
          </a:p>
        </p:txBody>
      </p:sp>
      <p:sp>
        <p:nvSpPr>
          <p:cNvPr id="4" name="Slide Number Placeholder 3"/>
          <p:cNvSpPr>
            <a:spLocks noGrp="1"/>
          </p:cNvSpPr>
          <p:nvPr>
            <p:ph type="sldNum" sz="quarter" idx="15"/>
          </p:nvPr>
        </p:nvSpPr>
        <p:spPr/>
        <p:txBody>
          <a:bodyPr/>
          <a:lstStyle/>
          <a:p>
            <a:fld id="{6BE43FD9-B2A8-4BAC-A648-45ABC10E93C4}" type="slidenum">
              <a:rPr lang="en-IN" smtClean="0"/>
              <a:pPr/>
              <a:t>6</a:t>
            </a:fld>
            <a:endParaRPr lang="en-I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b="1" dirty="0" smtClean="0">
                <a:latin typeface="Times New Roman" pitchFamily="18" charset="0"/>
                <a:cs typeface="Times New Roman" pitchFamily="18" charset="0"/>
              </a:rPr>
              <a:t>Actor Network Theory </a:t>
            </a:r>
            <a:r>
              <a:rPr lang="en-IN" sz="3200" dirty="0" smtClean="0">
                <a:latin typeface="Times New Roman" pitchFamily="18" charset="0"/>
                <a:cs typeface="Times New Roman" pitchFamily="18" charset="0"/>
              </a:rPr>
              <a:t/>
            </a:r>
            <a:br>
              <a:rPr lang="en-IN" sz="3200" dirty="0" smtClean="0">
                <a:latin typeface="Times New Roman" pitchFamily="18" charset="0"/>
                <a:cs typeface="Times New Roman" pitchFamily="18" charset="0"/>
              </a:rPr>
            </a:br>
            <a:r>
              <a:rPr lang="en-IN" sz="3200" dirty="0" smtClean="0">
                <a:latin typeface="Times New Roman" pitchFamily="18" charset="0"/>
                <a:cs typeface="Times New Roman" pitchFamily="18" charset="0"/>
              </a:rPr>
              <a:t> </a:t>
            </a:r>
            <a:endParaRPr lang="en-IN" sz="32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51520" y="1196752"/>
            <a:ext cx="8640960" cy="4929411"/>
          </a:xfrm>
        </p:spPr>
        <p:txBody>
          <a:bodyPr>
            <a:noAutofit/>
          </a:bodyPr>
          <a:lstStyle/>
          <a:p>
            <a:pPr algn="just"/>
            <a:r>
              <a:rPr lang="en-IN" sz="2200" dirty="0" smtClean="0">
                <a:latin typeface="Times New Roman" pitchFamily="18" charset="0"/>
                <a:cs typeface="Times New Roman" pitchFamily="18" charset="0"/>
              </a:rPr>
              <a:t>Work of - Michel Callon (e.g. 1986), Bruno Latour (e.g. 1987), and John Law (e.g. 1987). </a:t>
            </a:r>
            <a:endParaRPr lang="en-IN" sz="2200" i="1" dirty="0" smtClean="0">
              <a:latin typeface="Times New Roman" pitchFamily="18" charset="0"/>
              <a:cs typeface="Times New Roman" pitchFamily="18" charset="0"/>
            </a:endParaRPr>
          </a:p>
          <a:p>
            <a:pPr algn="just"/>
            <a:r>
              <a:rPr lang="en-IN" sz="2200" i="1" dirty="0" smtClean="0">
                <a:latin typeface="Times New Roman" pitchFamily="18" charset="0"/>
                <a:cs typeface="Times New Roman" pitchFamily="18" charset="0"/>
              </a:rPr>
              <a:t>“tracing the ‘world building activities’ making up the social and material relations that surround us in a way that unravels what we normally take for granted”                    ___Latour &amp; Law (1999, 2004) </a:t>
            </a:r>
            <a:endParaRPr lang="en-IN" sz="2200" b="1" i="1" dirty="0" smtClean="0">
              <a:solidFill>
                <a:srgbClr val="FF0000"/>
              </a:solidFill>
              <a:latin typeface="Times New Roman" pitchFamily="18" charset="0"/>
              <a:cs typeface="Times New Roman" pitchFamily="18" charset="0"/>
            </a:endParaRPr>
          </a:p>
          <a:p>
            <a:pPr algn="just"/>
            <a:r>
              <a:rPr lang="en-IN" sz="2200" b="1" dirty="0" smtClean="0">
                <a:latin typeface="Times New Roman" pitchFamily="18" charset="0"/>
                <a:cs typeface="Times New Roman" pitchFamily="18" charset="0"/>
              </a:rPr>
              <a:t>Methodological principles </a:t>
            </a:r>
            <a:r>
              <a:rPr lang="en-IN" sz="2200" b="1" dirty="0">
                <a:latin typeface="Times New Roman" pitchFamily="18" charset="0"/>
                <a:cs typeface="Times New Roman" pitchFamily="18" charset="0"/>
              </a:rPr>
              <a:t>of </a:t>
            </a:r>
            <a:r>
              <a:rPr lang="en-IN" sz="2200" b="1" dirty="0" smtClean="0">
                <a:latin typeface="Times New Roman" pitchFamily="18" charset="0"/>
                <a:cs typeface="Times New Roman" pitchFamily="18" charset="0"/>
              </a:rPr>
              <a:t>ANT</a:t>
            </a:r>
          </a:p>
          <a:p>
            <a:pPr lvl="1" algn="just">
              <a:buFont typeface="Wingdings" pitchFamily="2" charset="2"/>
              <a:buChar char="v"/>
            </a:pPr>
            <a:r>
              <a:rPr lang="en-IN" sz="2200" dirty="0" smtClean="0">
                <a:latin typeface="Times New Roman" pitchFamily="18" charset="0"/>
                <a:cs typeface="Times New Roman" pitchFamily="18" charset="0"/>
              </a:rPr>
              <a:t>  generalised symmetry</a:t>
            </a:r>
          </a:p>
          <a:p>
            <a:pPr lvl="2" algn="just">
              <a:buFont typeface="Wingdings" pitchFamily="2" charset="2"/>
              <a:buChar char="§"/>
            </a:pPr>
            <a:r>
              <a:rPr lang="en-IN" sz="2200" dirty="0">
                <a:latin typeface="Times New Roman" pitchFamily="18" charset="0"/>
                <a:cs typeface="Times New Roman" pitchFamily="18" charset="0"/>
              </a:rPr>
              <a:t>n</a:t>
            </a:r>
            <a:r>
              <a:rPr lang="en-IN" sz="2200" dirty="0" smtClean="0">
                <a:latin typeface="Times New Roman" pitchFamily="18" charset="0"/>
                <a:cs typeface="Times New Roman" pitchFamily="18" charset="0"/>
              </a:rPr>
              <a:t>o distinction </a:t>
            </a:r>
            <a:r>
              <a:rPr lang="en-IN" sz="2200" dirty="0">
                <a:latin typeface="Times New Roman" pitchFamily="18" charset="0"/>
                <a:cs typeface="Times New Roman" pitchFamily="18" charset="0"/>
              </a:rPr>
              <a:t>between human and non-human </a:t>
            </a:r>
            <a:r>
              <a:rPr lang="en-IN" sz="2200" dirty="0" smtClean="0">
                <a:latin typeface="Times New Roman" pitchFamily="18" charset="0"/>
                <a:cs typeface="Times New Roman" pitchFamily="18" charset="0"/>
              </a:rPr>
              <a:t>actors</a:t>
            </a:r>
            <a:endParaRPr lang="en-IN" sz="2200" dirty="0" smtClean="0">
              <a:solidFill>
                <a:srgbClr val="FF0000"/>
              </a:solidFill>
              <a:latin typeface="Times New Roman" pitchFamily="18" charset="0"/>
              <a:cs typeface="Times New Roman" pitchFamily="18" charset="0"/>
            </a:endParaRPr>
          </a:p>
          <a:p>
            <a:pPr lvl="1" algn="just">
              <a:buFont typeface="Wingdings" pitchFamily="2" charset="2"/>
              <a:buChar char="v"/>
            </a:pPr>
            <a:r>
              <a:rPr lang="en-IN" sz="2200" dirty="0" smtClean="0">
                <a:latin typeface="Times New Roman" pitchFamily="18" charset="0"/>
                <a:cs typeface="Times New Roman" pitchFamily="18" charset="0"/>
              </a:rPr>
              <a:t>agnosticism</a:t>
            </a:r>
          </a:p>
          <a:p>
            <a:pPr lvl="2" algn="just">
              <a:buFont typeface="Wingdings" pitchFamily="2" charset="2"/>
              <a:buChar char="§"/>
            </a:pPr>
            <a:r>
              <a:rPr lang="en-IN" sz="2200" dirty="0">
                <a:latin typeface="Times New Roman" pitchFamily="18" charset="0"/>
                <a:cs typeface="Times New Roman" pitchFamily="18" charset="0"/>
              </a:rPr>
              <a:t> suggests that the observer of the actor network, needs to be impartial, and requires that all interpretations be unprivileged.</a:t>
            </a:r>
          </a:p>
          <a:p>
            <a:pPr lvl="1" algn="just">
              <a:buFont typeface="Wingdings" pitchFamily="2" charset="2"/>
              <a:buChar char="v"/>
            </a:pPr>
            <a:r>
              <a:rPr lang="en-IN" sz="2200" dirty="0" smtClean="0">
                <a:latin typeface="Times New Roman" pitchFamily="18" charset="0"/>
                <a:cs typeface="Times New Roman" pitchFamily="18" charset="0"/>
              </a:rPr>
              <a:t>free association</a:t>
            </a:r>
          </a:p>
          <a:p>
            <a:pPr lvl="2" algn="just">
              <a:buFont typeface="Wingdings" pitchFamily="2" charset="2"/>
              <a:buChar char="§"/>
            </a:pPr>
            <a:r>
              <a:rPr lang="en-IN" sz="2200" dirty="0">
                <a:latin typeface="Times New Roman" pitchFamily="18" charset="0"/>
                <a:cs typeface="Times New Roman" pitchFamily="18" charset="0"/>
              </a:rPr>
              <a:t> abandonment of all a priori relationships that could be assumed to exist between human and non-human actors </a:t>
            </a:r>
          </a:p>
        </p:txBody>
      </p:sp>
      <p:sp>
        <p:nvSpPr>
          <p:cNvPr id="4" name="Slide Number Placeholder 3"/>
          <p:cNvSpPr>
            <a:spLocks noGrp="1"/>
          </p:cNvSpPr>
          <p:nvPr>
            <p:ph type="sldNum" sz="quarter" idx="15"/>
          </p:nvPr>
        </p:nvSpPr>
        <p:spPr/>
        <p:txBody>
          <a:bodyPr/>
          <a:lstStyle/>
          <a:p>
            <a:fld id="{6BE43FD9-B2A8-4BAC-A648-45ABC10E93C4}" type="slidenum">
              <a:rPr lang="en-IN" smtClean="0"/>
              <a:pPr/>
              <a:t>7</a:t>
            </a:fld>
            <a:endParaRPr lang="en-I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latin typeface="Times New Roman" pitchFamily="18" charset="0"/>
                <a:cs typeface="Times New Roman" pitchFamily="18" charset="0"/>
              </a:rPr>
              <a:t>The core concept- Translation </a:t>
            </a:r>
            <a:r>
              <a:rPr lang="en-IN" sz="3200" dirty="0" smtClean="0">
                <a:latin typeface="Times New Roman" pitchFamily="18" charset="0"/>
                <a:cs typeface="Times New Roman" pitchFamily="18" charset="0"/>
              </a:rPr>
              <a:t/>
            </a:r>
            <a:br>
              <a:rPr lang="en-IN" sz="3200" dirty="0" smtClean="0">
                <a:latin typeface="Times New Roman" pitchFamily="18" charset="0"/>
                <a:cs typeface="Times New Roman" pitchFamily="18" charset="0"/>
              </a:rPr>
            </a:br>
            <a:endParaRPr lang="en-IN" sz="32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539552" y="908720"/>
            <a:ext cx="8229600" cy="5328592"/>
          </a:xfrm>
        </p:spPr>
        <p:txBody>
          <a:bodyPr>
            <a:noAutofit/>
          </a:bodyPr>
          <a:lstStyle/>
          <a:p>
            <a:pPr algn="just"/>
            <a:r>
              <a:rPr lang="en-IN" sz="2200" i="1" dirty="0" smtClean="0">
                <a:latin typeface="Times New Roman" pitchFamily="18" charset="0"/>
                <a:cs typeface="Times New Roman" pitchFamily="18" charset="0"/>
              </a:rPr>
              <a:t>“Translation is a process of creating a temporary social order, or the movement from one order to another, through changes in the alignment of interests in a network”           _</a:t>
            </a:r>
            <a:r>
              <a:rPr lang="en-IN" sz="2200" dirty="0" smtClean="0">
                <a:latin typeface="Times New Roman" pitchFamily="18" charset="0"/>
                <a:cs typeface="Times New Roman" pitchFamily="18" charset="0"/>
              </a:rPr>
              <a:t>__Callon (1986) </a:t>
            </a:r>
          </a:p>
          <a:p>
            <a:pPr algn="just"/>
            <a:r>
              <a:rPr lang="en-IN" sz="2200" dirty="0" smtClean="0">
                <a:latin typeface="Times New Roman" pitchFamily="18" charset="0"/>
                <a:cs typeface="Times New Roman" pitchFamily="18" charset="0"/>
              </a:rPr>
              <a:t>Four Stage of translation</a:t>
            </a:r>
          </a:p>
          <a:p>
            <a:pPr lvl="1" algn="just">
              <a:buFont typeface="Wingdings" pitchFamily="2" charset="2"/>
              <a:buChar char="v"/>
            </a:pPr>
            <a:r>
              <a:rPr lang="en-IN" sz="2200" b="1" dirty="0" smtClean="0">
                <a:latin typeface="Times New Roman" pitchFamily="18" charset="0"/>
                <a:cs typeface="Times New Roman" pitchFamily="18" charset="0"/>
              </a:rPr>
              <a:t>problematization </a:t>
            </a:r>
          </a:p>
          <a:p>
            <a:pPr lvl="1" algn="just">
              <a:buNone/>
            </a:pPr>
            <a:r>
              <a:rPr lang="en-IN" sz="2200" dirty="0" smtClean="0">
                <a:latin typeface="Times New Roman" pitchFamily="18" charset="0"/>
                <a:cs typeface="Times New Roman" pitchFamily="18" charset="0"/>
              </a:rPr>
              <a:t>         answers the question of how to become indispensable </a:t>
            </a:r>
          </a:p>
          <a:p>
            <a:pPr lvl="1" algn="just">
              <a:buFont typeface="Wingdings" pitchFamily="2" charset="2"/>
              <a:buChar char="v"/>
            </a:pPr>
            <a:r>
              <a:rPr lang="en-IN" sz="2200" b="1" dirty="0" smtClean="0">
                <a:latin typeface="Times New Roman" pitchFamily="18" charset="0"/>
                <a:cs typeface="Times New Roman" pitchFamily="18" charset="0"/>
              </a:rPr>
              <a:t>Interessement</a:t>
            </a:r>
          </a:p>
          <a:p>
            <a:pPr lvl="1" algn="just">
              <a:buNone/>
            </a:pPr>
            <a:r>
              <a:rPr lang="en-IN" sz="2200" dirty="0" smtClean="0">
                <a:latin typeface="Times New Roman" pitchFamily="18" charset="0"/>
                <a:cs typeface="Times New Roman" pitchFamily="18" charset="0"/>
              </a:rPr>
              <a:t>         answers how the allies are locked into place</a:t>
            </a:r>
          </a:p>
          <a:p>
            <a:pPr lvl="1" algn="just">
              <a:buFont typeface="Wingdings" pitchFamily="2" charset="2"/>
              <a:buChar char="v"/>
            </a:pPr>
            <a:r>
              <a:rPr lang="en-IN" sz="2200" b="1" dirty="0" smtClean="0">
                <a:latin typeface="Times New Roman" pitchFamily="18" charset="0"/>
                <a:cs typeface="Times New Roman" pitchFamily="18" charset="0"/>
              </a:rPr>
              <a:t> Enrollment</a:t>
            </a:r>
          </a:p>
          <a:p>
            <a:pPr lvl="1" algn="just">
              <a:buNone/>
            </a:pPr>
            <a:r>
              <a:rPr lang="en-IN" sz="2200" dirty="0" smtClean="0">
                <a:latin typeface="Times New Roman" pitchFamily="18" charset="0"/>
                <a:cs typeface="Times New Roman" pitchFamily="18" charset="0"/>
              </a:rPr>
              <a:t>         answers the question of how to define and coordinate the roles</a:t>
            </a:r>
          </a:p>
          <a:p>
            <a:pPr marL="742950" lvl="2" indent="-342900" algn="just">
              <a:buNone/>
            </a:pPr>
            <a:endParaRPr lang="en-IN" sz="2200" dirty="0" smtClean="0">
              <a:latin typeface="Times New Roman" pitchFamily="18" charset="0"/>
              <a:cs typeface="Times New Roman" pitchFamily="18" charset="0"/>
            </a:endParaRPr>
          </a:p>
          <a:p>
            <a:pPr lvl="2" algn="just">
              <a:buNone/>
            </a:pPr>
            <a:endParaRPr lang="en-IN" sz="2200" dirty="0" smtClean="0">
              <a:latin typeface="Times New Roman" pitchFamily="18" charset="0"/>
              <a:cs typeface="Times New Roman" pitchFamily="18" charset="0"/>
            </a:endParaRPr>
          </a:p>
        </p:txBody>
      </p:sp>
      <p:sp>
        <p:nvSpPr>
          <p:cNvPr id="4" name="Slide Number Placeholder 3"/>
          <p:cNvSpPr>
            <a:spLocks noGrp="1"/>
          </p:cNvSpPr>
          <p:nvPr>
            <p:ph type="sldNum" sz="quarter" idx="15"/>
          </p:nvPr>
        </p:nvSpPr>
        <p:spPr/>
        <p:txBody>
          <a:bodyPr/>
          <a:lstStyle/>
          <a:p>
            <a:fld id="{6BE43FD9-B2A8-4BAC-A648-45ABC10E93C4}" type="slidenum">
              <a:rPr lang="en-IN" smtClean="0"/>
              <a:pPr/>
              <a:t>8</a:t>
            </a:fld>
            <a:endParaRPr lang="en-I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a:bodyPr>
          <a:lstStyle/>
          <a:p>
            <a:pPr marL="742950" lvl="2" indent="-342900" algn="just">
              <a:buFont typeface="Wingdings" pitchFamily="2" charset="2"/>
              <a:buChar char="v"/>
            </a:pPr>
            <a:r>
              <a:rPr lang="en-IN" sz="2200" b="1" dirty="0" smtClean="0">
                <a:latin typeface="Times New Roman" pitchFamily="18" charset="0"/>
                <a:cs typeface="Times New Roman" pitchFamily="18" charset="0"/>
              </a:rPr>
              <a:t>Mobilization </a:t>
            </a:r>
          </a:p>
          <a:p>
            <a:pPr marL="742950" lvl="2" indent="-342900" algn="just">
              <a:buNone/>
            </a:pPr>
            <a:r>
              <a:rPr lang="en-IN" sz="2200" dirty="0" smtClean="0">
                <a:latin typeface="Times New Roman" pitchFamily="18" charset="0"/>
                <a:cs typeface="Times New Roman" pitchFamily="18" charset="0"/>
              </a:rPr>
              <a:t>          answers the question, do the delegate actors in the network adequately represent the masses</a:t>
            </a:r>
          </a:p>
          <a:p>
            <a:pPr algn="just">
              <a:buNone/>
            </a:pPr>
            <a:endParaRPr lang="en-IN" sz="2200"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According to ANT, innovation and its conceptualisation should not be viewed as rationally predictable achievements, but rather as a fluid and erratic translation.</a:t>
            </a:r>
          </a:p>
          <a:p>
            <a:pPr algn="just"/>
            <a:endParaRPr lang="en-IN" sz="2200"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In this context, we will look into bamboo shoot processing in Manipur.</a:t>
            </a:r>
          </a:p>
        </p:txBody>
      </p:sp>
      <p:sp>
        <p:nvSpPr>
          <p:cNvPr id="4" name="Slide Number Placeholder 3"/>
          <p:cNvSpPr>
            <a:spLocks noGrp="1"/>
          </p:cNvSpPr>
          <p:nvPr>
            <p:ph type="sldNum" sz="quarter" idx="15"/>
          </p:nvPr>
        </p:nvSpPr>
        <p:spPr/>
        <p:txBody>
          <a:bodyPr/>
          <a:lstStyle/>
          <a:p>
            <a:fld id="{6BE43FD9-B2A8-4BAC-A648-45ABC10E93C4}" type="slidenum">
              <a:rPr lang="en-IN" smtClean="0"/>
              <a:pPr/>
              <a:t>9</a:t>
            </a:fld>
            <a:endParaRPr lang="en-IN"/>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4988</TotalTime>
  <Words>1670</Words>
  <Application>Microsoft Office PowerPoint</Application>
  <PresentationFormat>On-screen Show (4:3)</PresentationFormat>
  <Paragraphs>157</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Oriel</vt:lpstr>
      <vt:lpstr>Slide 1</vt:lpstr>
      <vt:lpstr>Presentation plan </vt:lpstr>
      <vt:lpstr>Introduction</vt:lpstr>
      <vt:lpstr>Slide 4</vt:lpstr>
      <vt:lpstr> Review of literature: Frugal innovations and actor network theory  </vt:lpstr>
      <vt:lpstr>Slide 6</vt:lpstr>
      <vt:lpstr>Actor Network Theory   </vt:lpstr>
      <vt:lpstr>The core concept- Translation  </vt:lpstr>
      <vt:lpstr>Slide 9</vt:lpstr>
      <vt:lpstr>Research question  </vt:lpstr>
      <vt:lpstr>Methodology </vt:lpstr>
      <vt:lpstr>Background of case study </vt:lpstr>
      <vt:lpstr> succulent bamboo shoots are collected from nearby hills of bamboo forest</vt:lpstr>
      <vt:lpstr>Bamboo forest</vt:lpstr>
      <vt:lpstr>Bamboo shoot</vt:lpstr>
      <vt:lpstr>after the collection and  slicing</vt:lpstr>
      <vt:lpstr>there is no market without selling stock of bamboo shoot all over the year</vt:lpstr>
      <vt:lpstr>fill the pot or bamboo basket with the slices</vt:lpstr>
      <vt:lpstr>the basket is lined with polythene sheets all around along the wall</vt:lpstr>
      <vt:lpstr>Fermentation for household used Andro Type</vt:lpstr>
      <vt:lpstr>Slide 21</vt:lpstr>
      <vt:lpstr>Idea of commercialisation Nonay Type</vt:lpstr>
      <vt:lpstr>Quick Method Bishempur Type</vt:lpstr>
      <vt:lpstr>Slide 24</vt:lpstr>
      <vt:lpstr>Meira foods- bamboo shoots in pickle form </vt:lpstr>
      <vt:lpstr>Slide 26</vt:lpstr>
      <vt:lpstr>The idea of frugal innovation in the context of bamboo shoot processing</vt:lpstr>
      <vt:lpstr>Slide 28</vt:lpstr>
      <vt:lpstr>Actor Network in Bamboo Shoot </vt:lpstr>
      <vt:lpstr>Translation (adopted from Callon, 1986)</vt:lpstr>
      <vt:lpstr>Obligatory passage point (adopted from Callon, 1986)</vt:lpstr>
      <vt:lpstr>Conclusion </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Progress Report</dc:title>
  <dc:creator>premi</dc:creator>
  <cp:lastModifiedBy>premi</cp:lastModifiedBy>
  <cp:revision>234</cp:revision>
  <dcterms:created xsi:type="dcterms:W3CDTF">2014-11-25T00:28:20Z</dcterms:created>
  <dcterms:modified xsi:type="dcterms:W3CDTF">2015-11-23T17:56:46Z</dcterms:modified>
</cp:coreProperties>
</file>