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7" r:id="rId10"/>
    <p:sldId id="266" r:id="rId11"/>
    <p:sldId id="269" r:id="rId12"/>
    <p:sldId id="268" r:id="rId13"/>
    <p:sldId id="264" r:id="rId14"/>
    <p:sldId id="265" r:id="rId15"/>
    <p:sldId id="261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493A7ED7-19CB-914A-8500-4F35B4DE0051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70"/>
            <p14:sldId id="267"/>
            <p14:sldId id="266"/>
            <p14:sldId id="269"/>
            <p14:sldId id="268"/>
            <p14:sldId id="264"/>
            <p14:sldId id="265"/>
            <p14:sldId id="261"/>
            <p14:sldId id="272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95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09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27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75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5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26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15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84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40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78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0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141E-BD64-5248-8F53-3F565FBFC039}" type="datetimeFigureOut">
              <a:rPr lang="nl-NL" smtClean="0"/>
              <a:t>25-11-15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0EE9-B83A-C043-995B-57354B9B3B65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image.jpg"/>
          <p:cNvPicPr/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-53578" y="6152555"/>
            <a:ext cx="1143001" cy="47327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3"/>
          <p:cNvSpPr/>
          <p:nvPr userDrawn="1"/>
        </p:nvSpPr>
        <p:spPr>
          <a:xfrm>
            <a:off x="-33312" y="6603504"/>
            <a:ext cx="9188649" cy="258961"/>
          </a:xfrm>
          <a:prstGeom prst="rect">
            <a:avLst/>
          </a:prstGeom>
          <a:solidFill>
            <a:srgbClr val="20B3FF"/>
          </a:solidFill>
          <a:ln w="12700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pPr marL="40638" marR="40638" lvl="0" algn="l" defTabSz="910796">
              <a:defRPr sz="3400">
                <a:uFill>
                  <a:solidFill/>
                </a:u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9" name="Shape 34"/>
          <p:cNvSpPr/>
          <p:nvPr userDrawn="1"/>
        </p:nvSpPr>
        <p:spPr>
          <a:xfrm flipV="1">
            <a:off x="-107187" y="6773895"/>
            <a:ext cx="9275008" cy="545"/>
          </a:xfrm>
          <a:prstGeom prst="line">
            <a:avLst/>
          </a:prstGeom>
          <a:ln w="1905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753"/>
            <a:ext cx="7772400" cy="1470025"/>
          </a:xfrm>
        </p:spPr>
        <p:txBody>
          <a:bodyPr/>
          <a:lstStyle/>
          <a:p>
            <a:r>
              <a:rPr lang="en-GB" dirty="0" smtClean="0"/>
              <a:t>Designing solutions </a:t>
            </a:r>
            <a:br>
              <a:rPr lang="en-GB" dirty="0" smtClean="0"/>
            </a:br>
            <a:r>
              <a:rPr lang="en-GB" dirty="0" smtClean="0"/>
              <a:t>for a complex world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641333"/>
            <a:ext cx="6400800" cy="2464064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>
                <a:solidFill>
                  <a:srgbClr val="66CCFF"/>
                </a:solidFill>
              </a:rPr>
              <a:t>Paper presentation CFIA Workshop</a:t>
            </a:r>
          </a:p>
          <a:p>
            <a:r>
              <a:rPr lang="en-GB" dirty="0" smtClean="0">
                <a:solidFill>
                  <a:srgbClr val="66CCFF"/>
                </a:solidFill>
              </a:rPr>
              <a:t>Den Haag - 26 November 2015</a:t>
            </a:r>
          </a:p>
          <a:p>
            <a:r>
              <a:rPr lang="en-GB" sz="2800" i="1" dirty="0" err="1" smtClean="0">
                <a:solidFill>
                  <a:srgbClr val="66CCFF"/>
                </a:solidFill>
              </a:rPr>
              <a:t>Wouter</a:t>
            </a:r>
            <a:r>
              <a:rPr lang="en-GB" sz="2800" i="1" dirty="0" smtClean="0">
                <a:solidFill>
                  <a:srgbClr val="66CCFF"/>
                </a:solidFill>
              </a:rPr>
              <a:t> </a:t>
            </a:r>
            <a:r>
              <a:rPr lang="en-GB" sz="2800" i="1" dirty="0" err="1" smtClean="0">
                <a:solidFill>
                  <a:srgbClr val="66CCFF"/>
                </a:solidFill>
              </a:rPr>
              <a:t>Kersten</a:t>
            </a:r>
            <a:r>
              <a:rPr lang="en-GB" sz="2800" i="1" dirty="0" smtClean="0">
                <a:solidFill>
                  <a:srgbClr val="66CCFF"/>
                </a:solidFill>
              </a:rPr>
              <a:t> &amp; J.C. Diehl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50460" y="1505781"/>
            <a:ext cx="6221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Unleashing the power of parallel frugality as key to achieve inclusiveness</a:t>
            </a:r>
          </a:p>
        </p:txBody>
      </p:sp>
    </p:spTree>
    <p:extLst>
      <p:ext uri="{BB962C8B-B14F-4D97-AF65-F5344CB8AC3E}">
        <p14:creationId xmlns:p14="http://schemas.microsoft.com/office/powerpoint/2010/main" val="391393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2" y="3455460"/>
            <a:ext cx="4323139" cy="27446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79" y="1004745"/>
            <a:ext cx="3886624" cy="47183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23" y="114452"/>
            <a:ext cx="3858720" cy="31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2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 “shared </a:t>
            </a:r>
            <a:r>
              <a:rPr lang="nl-NL" dirty="0" err="1" smtClean="0"/>
              <a:t>insights</a:t>
            </a:r>
            <a:r>
              <a:rPr lang="nl-NL" dirty="0" smtClean="0"/>
              <a:t>” </a:t>
            </a:r>
            <a:r>
              <a:rPr lang="nl-NL" dirty="0" err="1" smtClean="0"/>
              <a:t>add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Revealing unexpected similarities</a:t>
            </a:r>
            <a:endParaRPr lang="en-GB" dirty="0" smtClean="0"/>
          </a:p>
          <a:p>
            <a:r>
              <a:rPr lang="en-GB" dirty="0" smtClean="0"/>
              <a:t>Different situations may result in same demand</a:t>
            </a:r>
          </a:p>
          <a:p>
            <a:r>
              <a:rPr lang="en-GB" dirty="0" smtClean="0"/>
              <a:t>Making </a:t>
            </a:r>
            <a:r>
              <a:rPr lang="en-GB" dirty="0" smtClean="0"/>
              <a:t>differences </a:t>
            </a:r>
            <a:r>
              <a:rPr lang="en-GB" dirty="0" smtClean="0"/>
              <a:t>explicit</a:t>
            </a:r>
          </a:p>
          <a:p>
            <a:r>
              <a:rPr lang="en-GB" dirty="0" smtClean="0"/>
              <a:t>Creativity</a:t>
            </a:r>
            <a:r>
              <a:rPr lang="en-GB" dirty="0" smtClean="0"/>
              <a:t>: combine demands in </a:t>
            </a:r>
            <a:r>
              <a:rPr lang="en-GB" i="1" dirty="0" smtClean="0"/>
              <a:t>satisfactory</a:t>
            </a:r>
            <a:r>
              <a:rPr lang="en-GB" dirty="0" smtClean="0"/>
              <a:t> way</a:t>
            </a:r>
          </a:p>
          <a:p>
            <a:r>
              <a:rPr lang="en-GB" dirty="0" smtClean="0"/>
              <a:t>Outside </a:t>
            </a:r>
            <a:r>
              <a:rPr lang="en-GB" dirty="0" smtClean="0"/>
              <a:t>perspective: new openings</a:t>
            </a:r>
            <a:endParaRPr lang="en-GB" dirty="0" smtClean="0"/>
          </a:p>
          <a:p>
            <a:r>
              <a:rPr lang="en-GB" dirty="0" smtClean="0"/>
              <a:t>Variation on other than product level</a:t>
            </a:r>
            <a:endParaRPr lang="en-GB" dirty="0" smtClean="0"/>
          </a:p>
          <a:p>
            <a:r>
              <a:rPr lang="en-GB" dirty="0" smtClean="0"/>
              <a:t>Multi-context Integral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2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Examples</a:t>
            </a:r>
            <a:r>
              <a:rPr lang="nl-NL" dirty="0" smtClean="0"/>
              <a:t> of Shared </a:t>
            </a:r>
            <a:r>
              <a:rPr lang="nl-NL" dirty="0" err="1" smtClean="0"/>
              <a:t>Insights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255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dirty="0" smtClean="0"/>
              <a:t>Not</a:t>
            </a:r>
            <a:r>
              <a:rPr lang="en-GB" i="1" dirty="0" smtClean="0"/>
              <a:t> unique</a:t>
            </a:r>
            <a:r>
              <a:rPr lang="en-GB" dirty="0" smtClean="0"/>
              <a:t> for CVD, but</a:t>
            </a:r>
            <a:r>
              <a:rPr lang="en-GB" i="1" dirty="0" smtClean="0"/>
              <a:t> more likely</a:t>
            </a:r>
            <a:r>
              <a:rPr lang="en-GB" dirty="0" smtClean="0"/>
              <a:t> thanks </a:t>
            </a:r>
            <a:r>
              <a:rPr lang="en-GB" dirty="0" smtClean="0"/>
              <a:t>to: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Actual </a:t>
            </a:r>
            <a:r>
              <a:rPr lang="en-GB" dirty="0" smtClean="0"/>
              <a:t>end-user vs.  purchasing decision maker</a:t>
            </a:r>
          </a:p>
          <a:p>
            <a:r>
              <a:rPr lang="en-GB" dirty="0" smtClean="0"/>
              <a:t>Allow </a:t>
            </a:r>
            <a:r>
              <a:rPr lang="en-GB" dirty="0" smtClean="0"/>
              <a:t>for different size families (‘future proofing’)</a:t>
            </a:r>
          </a:p>
          <a:p>
            <a:r>
              <a:rPr lang="en-GB" dirty="0" smtClean="0"/>
              <a:t>Incentives </a:t>
            </a:r>
            <a:r>
              <a:rPr lang="en-GB" dirty="0" smtClean="0"/>
              <a:t>vary for different target groups</a:t>
            </a:r>
            <a:endParaRPr lang="en-GB" dirty="0" smtClean="0"/>
          </a:p>
          <a:p>
            <a:r>
              <a:rPr lang="en-GB" dirty="0" smtClean="0"/>
              <a:t>Revenue model influences design</a:t>
            </a:r>
            <a:endParaRPr lang="en-GB" dirty="0" smtClean="0"/>
          </a:p>
          <a:p>
            <a:r>
              <a:rPr lang="en-GB" dirty="0" smtClean="0"/>
              <a:t>User actions vary, </a:t>
            </a:r>
            <a:r>
              <a:rPr lang="en-GB" dirty="0" smtClean="0"/>
              <a:t>but </a:t>
            </a:r>
            <a:r>
              <a:rPr lang="en-GB" b="1" dirty="0" smtClean="0"/>
              <a:t>all “use cues”</a:t>
            </a:r>
            <a:r>
              <a:rPr lang="en-GB" dirty="0" smtClean="0"/>
              <a:t> </a:t>
            </a:r>
            <a:r>
              <a:rPr lang="en-GB" dirty="0" smtClean="0"/>
              <a:t>intuitive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03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First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lessons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More </a:t>
            </a:r>
            <a:r>
              <a:rPr lang="nl-NL" dirty="0" smtClean="0"/>
              <a:t>complex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smtClean="0"/>
              <a:t>≠ complex </a:t>
            </a:r>
            <a:r>
              <a:rPr lang="nl-NL" dirty="0" err="1" smtClean="0"/>
              <a:t>products</a:t>
            </a:r>
            <a:r>
              <a:rPr lang="nl-NL" dirty="0" smtClean="0"/>
              <a:t>!</a:t>
            </a:r>
          </a:p>
          <a:p>
            <a:r>
              <a:rPr lang="nl-NL" dirty="0" err="1" smtClean="0"/>
              <a:t>Creativity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structure</a:t>
            </a:r>
            <a:r>
              <a:rPr lang="nl-NL" dirty="0" smtClean="0"/>
              <a:t> </a:t>
            </a:r>
            <a:endParaRPr lang="nl-NL" dirty="0" smtClean="0"/>
          </a:p>
          <a:p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context </a:t>
            </a:r>
            <a:r>
              <a:rPr lang="nl-NL" dirty="0" err="1" smtClean="0"/>
              <a:t>specificty</a:t>
            </a:r>
            <a:endParaRPr lang="nl-NL" dirty="0" smtClean="0"/>
          </a:p>
          <a:p>
            <a:r>
              <a:rPr lang="nl-NL" dirty="0" smtClean="0"/>
              <a:t>… </a:t>
            </a:r>
            <a:r>
              <a:rPr lang="nl-NL" dirty="0" smtClean="0"/>
              <a:t>different </a:t>
            </a:r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solve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endParaRPr lang="nl-NL" dirty="0"/>
          </a:p>
          <a:p>
            <a:r>
              <a:rPr lang="nl-NL" dirty="0" err="1" smtClean="0"/>
              <a:t>Contextual</a:t>
            </a:r>
            <a:r>
              <a:rPr lang="nl-NL" dirty="0" smtClean="0"/>
              <a:t> </a:t>
            </a:r>
            <a:r>
              <a:rPr lang="nl-NL" dirty="0" err="1" smtClean="0"/>
              <a:t>boundaries</a:t>
            </a:r>
            <a:r>
              <a:rPr lang="nl-NL" dirty="0" smtClean="0"/>
              <a:t> are </a:t>
            </a:r>
            <a:r>
              <a:rPr lang="nl-NL" dirty="0" err="1" smtClean="0"/>
              <a:t>psychological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038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On </a:t>
            </a:r>
            <a:r>
              <a:rPr lang="nl-NL" dirty="0" err="1" smtClean="0"/>
              <a:t>collaboration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smtClean="0"/>
              <a:t>teams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orchestra’s</a:t>
            </a:r>
            <a:endParaRPr lang="nl-NL" dirty="0" smtClean="0"/>
          </a:p>
          <a:p>
            <a:r>
              <a:rPr lang="nl-NL" dirty="0" smtClean="0"/>
              <a:t>“</a:t>
            </a:r>
            <a:r>
              <a:rPr lang="nl-NL" dirty="0" err="1"/>
              <a:t>M</a:t>
            </a:r>
            <a:r>
              <a:rPr lang="nl-NL" dirty="0" err="1" smtClean="0"/>
              <a:t>usicians</a:t>
            </a:r>
            <a:r>
              <a:rPr lang="nl-NL" dirty="0" smtClean="0"/>
              <a:t>” </a:t>
            </a:r>
            <a:r>
              <a:rPr lang="nl-NL" dirty="0"/>
              <a:t>&amp;</a:t>
            </a:r>
            <a:r>
              <a:rPr lang="nl-NL" dirty="0" smtClean="0"/>
              <a:t> </a:t>
            </a:r>
            <a:r>
              <a:rPr lang="nl-NL" dirty="0" smtClean="0"/>
              <a:t>“</a:t>
            </a:r>
            <a:r>
              <a:rPr lang="nl-NL" dirty="0" err="1" smtClean="0"/>
              <a:t>compositions</a:t>
            </a:r>
            <a:r>
              <a:rPr lang="nl-NL" dirty="0" smtClean="0"/>
              <a:t>”</a:t>
            </a:r>
          </a:p>
          <a:p>
            <a:r>
              <a:rPr lang="nl-NL" dirty="0" err="1" smtClean="0"/>
              <a:t>Variety</a:t>
            </a:r>
            <a:r>
              <a:rPr lang="nl-NL" dirty="0" smtClean="0"/>
              <a:t> of partners </a:t>
            </a:r>
            <a:r>
              <a:rPr lang="nl-NL" dirty="0" smtClean="0"/>
              <a:t>is </a:t>
            </a:r>
            <a:r>
              <a:rPr lang="nl-NL" dirty="0" err="1" smtClean="0"/>
              <a:t>necessity</a:t>
            </a:r>
            <a:endParaRPr lang="nl-NL" dirty="0" smtClean="0"/>
          </a:p>
          <a:p>
            <a:r>
              <a:rPr lang="nl-NL" dirty="0" smtClean="0"/>
              <a:t>Small </a:t>
            </a:r>
            <a:r>
              <a:rPr lang="nl-NL" dirty="0" err="1" smtClean="0"/>
              <a:t>and</a:t>
            </a:r>
            <a:r>
              <a:rPr lang="nl-NL" dirty="0" smtClean="0"/>
              <a:t> Big</a:t>
            </a:r>
            <a:endParaRPr lang="nl-NL" dirty="0" smtClean="0"/>
          </a:p>
          <a:p>
            <a:r>
              <a:rPr lang="nl-NL" dirty="0" err="1" smtClean="0"/>
              <a:t>Uniqueness</a:t>
            </a:r>
            <a:r>
              <a:rPr lang="nl-NL" dirty="0" smtClean="0"/>
              <a:t> of </a:t>
            </a:r>
            <a:r>
              <a:rPr lang="nl-NL" dirty="0" err="1" smtClean="0"/>
              <a:t>edges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1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Relevance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nl-NL" dirty="0" smtClean="0">
                <a:solidFill>
                  <a:srgbClr val="008000"/>
                </a:solidFill>
              </a:rPr>
              <a:t>“</a:t>
            </a:r>
            <a:r>
              <a:rPr lang="nl-NL" dirty="0" err="1" smtClean="0">
                <a:solidFill>
                  <a:srgbClr val="008000"/>
                </a:solidFill>
              </a:rPr>
              <a:t>Frugal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mindset</a:t>
            </a:r>
            <a:r>
              <a:rPr lang="nl-NL" dirty="0"/>
              <a:t> is </a:t>
            </a:r>
            <a:r>
              <a:rPr lang="nl-NL" dirty="0" err="1" smtClean="0"/>
              <a:t>helpful</a:t>
            </a:r>
            <a:r>
              <a:rPr lang="nl-NL" dirty="0" smtClean="0"/>
              <a:t> </a:t>
            </a:r>
            <a:r>
              <a:rPr lang="nl-NL" dirty="0" err="1" smtClean="0"/>
              <a:t>starting</a:t>
            </a:r>
            <a:r>
              <a:rPr lang="nl-NL" dirty="0" smtClean="0"/>
              <a:t> point</a:t>
            </a:r>
            <a:endParaRPr lang="nl-NL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l-NL" dirty="0"/>
              <a:t>Multiple </a:t>
            </a:r>
            <a:r>
              <a:rPr lang="nl-NL" dirty="0" err="1"/>
              <a:t>contexts</a:t>
            </a:r>
            <a:r>
              <a:rPr lang="nl-NL" dirty="0"/>
              <a:t>: “</a:t>
            </a:r>
            <a:r>
              <a:rPr lang="nl-NL" dirty="0">
                <a:solidFill>
                  <a:srgbClr val="008000"/>
                </a:solidFill>
              </a:rPr>
              <a:t>Parallel </a:t>
            </a:r>
            <a:r>
              <a:rPr lang="nl-NL" dirty="0" err="1">
                <a:solidFill>
                  <a:srgbClr val="008000"/>
                </a:solidFill>
              </a:rPr>
              <a:t>Frugality</a:t>
            </a:r>
            <a:r>
              <a:rPr lang="nl-NL" dirty="0" smtClean="0"/>
              <a:t>”</a:t>
            </a:r>
            <a:endParaRPr lang="nl-NL" dirty="0"/>
          </a:p>
          <a:p>
            <a:r>
              <a:rPr lang="nl-NL" dirty="0" err="1"/>
              <a:t>Involving</a:t>
            </a:r>
            <a:r>
              <a:rPr lang="nl-NL" dirty="0"/>
              <a:t> more </a:t>
            </a:r>
            <a:r>
              <a:rPr lang="nl-NL" dirty="0" err="1"/>
              <a:t>contexts</a:t>
            </a:r>
            <a:r>
              <a:rPr lang="nl-NL" dirty="0"/>
              <a:t> = </a:t>
            </a:r>
            <a:r>
              <a:rPr lang="nl-NL" dirty="0" err="1"/>
              <a:t>involving</a:t>
            </a:r>
            <a:r>
              <a:rPr lang="nl-NL" dirty="0"/>
              <a:t> more </a:t>
            </a:r>
            <a:r>
              <a:rPr lang="nl-NL" dirty="0" smtClean="0"/>
              <a:t>(</a:t>
            </a:r>
            <a:r>
              <a:rPr lang="nl-NL" dirty="0" err="1" smtClean="0"/>
              <a:t>BoP</a:t>
            </a:r>
            <a:r>
              <a:rPr lang="nl-NL" dirty="0" smtClean="0"/>
              <a:t>) target </a:t>
            </a:r>
            <a:r>
              <a:rPr lang="nl-NL" dirty="0" err="1"/>
              <a:t>groups</a:t>
            </a:r>
            <a:r>
              <a:rPr lang="nl-NL" dirty="0"/>
              <a:t> = </a:t>
            </a:r>
            <a:r>
              <a:rPr lang="nl-NL" dirty="0">
                <a:solidFill>
                  <a:srgbClr val="008000"/>
                </a:solidFill>
              </a:rPr>
              <a:t>more </a:t>
            </a:r>
            <a:r>
              <a:rPr lang="nl-NL" dirty="0" err="1" smtClean="0">
                <a:solidFill>
                  <a:srgbClr val="008000"/>
                </a:solidFill>
              </a:rPr>
              <a:t>inclusive</a:t>
            </a:r>
            <a:endParaRPr lang="nl-NL" dirty="0" smtClean="0">
              <a:solidFill>
                <a:srgbClr val="008000"/>
              </a:solidFill>
            </a:endParaRPr>
          </a:p>
          <a:p>
            <a:pPr>
              <a:lnSpc>
                <a:spcPct val="130000"/>
              </a:lnSpc>
            </a:pPr>
            <a:r>
              <a:rPr lang="nl-NL" dirty="0" err="1" smtClean="0"/>
              <a:t>Solutions</a:t>
            </a:r>
            <a:r>
              <a:rPr lang="nl-NL" dirty="0" smtClean="0"/>
              <a:t> are </a:t>
            </a:r>
            <a:r>
              <a:rPr lang="nl-NL" dirty="0" err="1" smtClean="0"/>
              <a:t>sooner</a:t>
            </a:r>
            <a:r>
              <a:rPr lang="nl-NL" dirty="0" smtClean="0"/>
              <a:t> </a:t>
            </a:r>
            <a:r>
              <a:rPr lang="nl-NL" dirty="0" err="1" smtClean="0"/>
              <a:t>acccessible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more </a:t>
            </a:r>
            <a:r>
              <a:rPr lang="nl-NL" dirty="0" err="1" smtClean="0"/>
              <a:t>contexts</a:t>
            </a:r>
            <a:r>
              <a:rPr lang="nl-NL" dirty="0" smtClean="0"/>
              <a:t> = more </a:t>
            </a:r>
            <a:r>
              <a:rPr lang="nl-NL" dirty="0" err="1" smtClean="0"/>
              <a:t>people</a:t>
            </a:r>
            <a:r>
              <a:rPr lang="nl-NL" dirty="0" smtClean="0"/>
              <a:t> =</a:t>
            </a:r>
            <a:r>
              <a:rPr lang="nl-NL" dirty="0" smtClean="0">
                <a:solidFill>
                  <a:srgbClr val="008000"/>
                </a:solidFill>
              </a:rPr>
              <a:t> more impact</a:t>
            </a:r>
            <a:endParaRPr lang="nl-NL" dirty="0">
              <a:solidFill>
                <a:srgbClr val="008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78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FICVD HIRES ec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6278451" cy="62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Moving</a:t>
            </a:r>
            <a:r>
              <a:rPr lang="nl-NL" dirty="0" smtClean="0"/>
              <a:t> forward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focus?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smtClean="0"/>
              <a:t>of </a:t>
            </a:r>
            <a:r>
              <a:rPr lang="nl-NL" dirty="0" smtClean="0"/>
              <a:t>Shared </a:t>
            </a:r>
            <a:r>
              <a:rPr lang="nl-NL" dirty="0" smtClean="0"/>
              <a:t>Solution Space, </a:t>
            </a:r>
            <a:r>
              <a:rPr lang="nl-NL" dirty="0" err="1" smtClean="0"/>
              <a:t>intended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 follow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err="1" smtClean="0"/>
              <a:t>Better</a:t>
            </a:r>
            <a:r>
              <a:rPr lang="nl-NL" dirty="0" smtClean="0"/>
              <a:t>, </a:t>
            </a:r>
            <a:r>
              <a:rPr lang="nl-NL" dirty="0" err="1" smtClean="0"/>
              <a:t>quicker</a:t>
            </a:r>
            <a:r>
              <a:rPr lang="nl-NL" dirty="0" smtClean="0"/>
              <a:t>, </a:t>
            </a:r>
            <a:r>
              <a:rPr lang="nl-NL" dirty="0" err="1" smtClean="0"/>
              <a:t>lower</a:t>
            </a:r>
            <a:r>
              <a:rPr lang="nl-NL" dirty="0" smtClean="0"/>
              <a:t> overall </a:t>
            </a:r>
            <a:r>
              <a:rPr lang="nl-NL" dirty="0" err="1" smtClean="0"/>
              <a:t>costs</a:t>
            </a:r>
            <a:r>
              <a:rPr lang="nl-NL" dirty="0" smtClean="0"/>
              <a:t>, SSS </a:t>
            </a:r>
            <a:r>
              <a:rPr lang="nl-NL" dirty="0" err="1" smtClean="0"/>
              <a:t>will</a:t>
            </a:r>
            <a:r>
              <a:rPr lang="nl-NL" dirty="0" smtClean="0"/>
              <a:t> take care of </a:t>
            </a:r>
            <a:r>
              <a:rPr lang="nl-NL" dirty="0" err="1" smtClean="0"/>
              <a:t>itself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Complete </a:t>
            </a:r>
            <a:r>
              <a:rPr lang="nl-NL" dirty="0" smtClean="0"/>
              <a:t>cases </a:t>
            </a:r>
            <a:r>
              <a:rPr lang="nl-NL" dirty="0" err="1" smtClean="0"/>
              <a:t>for</a:t>
            </a:r>
            <a:r>
              <a:rPr lang="nl-NL" dirty="0" smtClean="0"/>
              <a:t> “full story”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Application in </a:t>
            </a:r>
            <a:r>
              <a:rPr lang="nl-NL" dirty="0" err="1" smtClean="0"/>
              <a:t>practice</a:t>
            </a:r>
            <a:r>
              <a:rPr lang="nl-NL" dirty="0" smtClean="0"/>
              <a:t> </a:t>
            </a:r>
            <a:r>
              <a:rPr lang="nl-NL" dirty="0" smtClean="0"/>
              <a:t>vs. </a:t>
            </a: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rigour</a:t>
            </a:r>
            <a:r>
              <a:rPr lang="nl-NL" dirty="0" smtClean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79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… but first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your</a:t>
            </a:r>
            <a:r>
              <a:rPr lang="nl-NL" dirty="0" smtClean="0"/>
              <a:t> turn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/>
              <a:t>a</a:t>
            </a:r>
            <a:r>
              <a:rPr lang="nl-NL" dirty="0" smtClean="0"/>
              <a:t>pproach?</a:t>
            </a:r>
          </a:p>
          <a:p>
            <a:endParaRPr lang="nl-NL" dirty="0"/>
          </a:p>
          <a:p>
            <a:r>
              <a:rPr lang="nl-NL" dirty="0" smtClean="0"/>
              <a:t>Cases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have </a:t>
            </a:r>
            <a:r>
              <a:rPr lang="nl-NL" dirty="0" err="1" smtClean="0"/>
              <a:t>helped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err="1" smtClean="0"/>
              <a:t>Situations</a:t>
            </a:r>
            <a:r>
              <a:rPr lang="nl-NL" dirty="0" smtClean="0"/>
              <a:t>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better</a:t>
            </a:r>
            <a:r>
              <a:rPr lang="nl-NL" dirty="0" smtClean="0"/>
              <a:t>?</a:t>
            </a:r>
          </a:p>
          <a:p>
            <a:endParaRPr lang="nl-NL" dirty="0"/>
          </a:p>
          <a:p>
            <a:r>
              <a:rPr lang="nl-NL" dirty="0" err="1" smtClean="0"/>
              <a:t>Critique</a:t>
            </a:r>
            <a:r>
              <a:rPr lang="nl-NL" dirty="0" smtClean="0"/>
              <a:t>, points of attention?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230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smtClean="0"/>
              <a:t>A brief navigation</a:t>
            </a:r>
            <a:endParaRPr lang="en-GB" i="1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mtClean="0"/>
              <a:t>Core workshop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Disecting key terms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Current reality in global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How can we improve?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A next step paradigm 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Cases and first results from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On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Checkback: Relevance for this workshop</a:t>
            </a:r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Moving forward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0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Core</a:t>
            </a:r>
            <a:r>
              <a:rPr lang="nl-NL" dirty="0" smtClean="0"/>
              <a:t> workshop question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dirty="0" smtClean="0"/>
              <a:t>“</a:t>
            </a:r>
            <a:r>
              <a:rPr lang="nl-NL" sz="4000" i="1" dirty="0" smtClean="0"/>
              <a:t>How </a:t>
            </a:r>
            <a:r>
              <a:rPr lang="nl-NL" sz="4000" i="1" dirty="0" err="1" smtClean="0"/>
              <a:t>can</a:t>
            </a:r>
            <a:r>
              <a:rPr lang="nl-NL" sz="4000" i="1" dirty="0" smtClean="0"/>
              <a:t> </a:t>
            </a:r>
            <a:r>
              <a:rPr lang="nl-NL" sz="4000" i="1" dirty="0" err="1" smtClean="0"/>
              <a:t>frugal</a:t>
            </a:r>
            <a:r>
              <a:rPr lang="nl-NL" sz="4000" i="1" dirty="0" smtClean="0"/>
              <a:t> </a:t>
            </a:r>
            <a:r>
              <a:rPr lang="nl-NL" sz="4000" i="1" dirty="0" err="1" smtClean="0"/>
              <a:t>innovation</a:t>
            </a:r>
            <a:r>
              <a:rPr lang="nl-NL" sz="4000" i="1" dirty="0" smtClean="0"/>
              <a:t> </a:t>
            </a:r>
            <a:r>
              <a:rPr lang="nl-NL" sz="4000" i="1" dirty="0" err="1" smtClean="0"/>
              <a:t>become</a:t>
            </a:r>
            <a:r>
              <a:rPr lang="nl-NL" sz="4000" i="1" dirty="0" smtClean="0"/>
              <a:t> more </a:t>
            </a:r>
            <a:r>
              <a:rPr lang="nl-NL" sz="4000" i="1" dirty="0" err="1" smtClean="0"/>
              <a:t>inclusive</a:t>
            </a:r>
            <a:r>
              <a:rPr lang="nl-NL" sz="4000" i="1" dirty="0" smtClean="0"/>
              <a:t>?</a:t>
            </a:r>
            <a:r>
              <a:rPr lang="nl-NL" sz="4000" dirty="0" smtClean="0"/>
              <a:t>”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4726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2. Disecting the terms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Frugal</a:t>
            </a:r>
            <a:r>
              <a:rPr lang="en-GB" dirty="0" smtClean="0"/>
              <a:t> = </a:t>
            </a:r>
            <a:r>
              <a:rPr lang="en-GB" dirty="0" smtClean="0">
                <a:solidFill>
                  <a:srgbClr val="008000"/>
                </a:solidFill>
              </a:rPr>
              <a:t>low resource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8000"/>
                </a:solidFill>
              </a:rPr>
              <a:t>good-value propositions for underserved</a:t>
            </a:r>
            <a:r>
              <a:rPr lang="en-GB" dirty="0" smtClean="0"/>
              <a:t> segments (with spin off potential)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Inclusive</a:t>
            </a:r>
            <a:r>
              <a:rPr lang="en-GB" dirty="0" smtClean="0"/>
              <a:t> = strong </a:t>
            </a:r>
            <a:r>
              <a:rPr lang="en-GB" dirty="0" smtClean="0">
                <a:solidFill>
                  <a:srgbClr val="008000"/>
                </a:solidFill>
              </a:rPr>
              <a:t>involvement</a:t>
            </a:r>
            <a:r>
              <a:rPr lang="en-GB" dirty="0" smtClean="0"/>
              <a:t> of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>
                <a:solidFill>
                  <a:srgbClr val="008000"/>
                </a:solidFill>
              </a:rPr>
              <a:t>underpriviliged</a:t>
            </a:r>
            <a:r>
              <a:rPr lang="en-GB" dirty="0" smtClean="0">
                <a:solidFill>
                  <a:srgbClr val="008000"/>
                </a:solidFill>
              </a:rPr>
              <a:t> target group(s)</a:t>
            </a:r>
            <a:r>
              <a:rPr lang="en-GB" dirty="0" smtClean="0"/>
              <a:t> in the </a:t>
            </a:r>
            <a:r>
              <a:rPr lang="en-GB" u="sng" dirty="0" smtClean="0">
                <a:solidFill>
                  <a:srgbClr val="008000"/>
                </a:solidFill>
              </a:rPr>
              <a:t>process</a:t>
            </a:r>
            <a:r>
              <a:rPr lang="en-GB" dirty="0" smtClean="0"/>
              <a:t>, and the </a:t>
            </a:r>
            <a:r>
              <a:rPr lang="en-GB" u="sng" dirty="0" smtClean="0">
                <a:solidFill>
                  <a:srgbClr val="008000"/>
                </a:solidFill>
              </a:rPr>
              <a:t>result</a:t>
            </a:r>
            <a:r>
              <a:rPr lang="en-GB" dirty="0" smtClean="0"/>
              <a:t> to be accessible to </a:t>
            </a:r>
            <a:r>
              <a:rPr lang="en-GB" dirty="0" smtClean="0">
                <a:solidFill>
                  <a:srgbClr val="008000"/>
                </a:solidFill>
              </a:rPr>
              <a:t>as many people</a:t>
            </a:r>
            <a:r>
              <a:rPr lang="en-GB" dirty="0" smtClean="0"/>
              <a:t> in these groups as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7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Current reality 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‘Globalization’ 1.0: universal solutions</a:t>
            </a:r>
          </a:p>
          <a:p>
            <a:r>
              <a:rPr lang="en-GB" dirty="0" smtClean="0"/>
              <a:t>Next phase: context sensitivity, </a:t>
            </a:r>
            <a:r>
              <a:rPr lang="en-GB" dirty="0" smtClean="0"/>
              <a:t>user centred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Downsides:</a:t>
            </a:r>
          </a:p>
          <a:p>
            <a:pPr lvl="1"/>
            <a:r>
              <a:rPr lang="en-GB" dirty="0" smtClean="0"/>
              <a:t>Limited reach</a:t>
            </a:r>
            <a:endParaRPr lang="en-GB" dirty="0" smtClean="0"/>
          </a:p>
          <a:p>
            <a:pPr lvl="1"/>
            <a:r>
              <a:rPr lang="en-GB" dirty="0" smtClean="0"/>
              <a:t>New </a:t>
            </a:r>
            <a:r>
              <a:rPr lang="en-GB" dirty="0" smtClean="0"/>
              <a:t>context = </a:t>
            </a:r>
            <a:r>
              <a:rPr lang="en-GB" dirty="0" smtClean="0"/>
              <a:t>(full) </a:t>
            </a:r>
            <a:r>
              <a:rPr lang="en-GB" dirty="0" smtClean="0"/>
              <a:t>redesign</a:t>
            </a:r>
          </a:p>
          <a:p>
            <a:pPr lvl="1"/>
            <a:r>
              <a:rPr lang="en-GB" dirty="0" smtClean="0"/>
              <a:t>Expensive, </a:t>
            </a:r>
            <a:r>
              <a:rPr lang="en-GB" dirty="0" smtClean="0"/>
              <a:t>Long, </a:t>
            </a:r>
            <a:r>
              <a:rPr lang="en-GB" dirty="0" err="1" smtClean="0"/>
              <a:t>demotivational</a:t>
            </a:r>
            <a:endParaRPr lang="en-GB" dirty="0" smtClean="0"/>
          </a:p>
          <a:p>
            <a:pPr lvl="1"/>
            <a:r>
              <a:rPr lang="en-GB" dirty="0" smtClean="0"/>
              <a:t>Impact takes long </a:t>
            </a:r>
            <a:r>
              <a:rPr lang="en-GB" dirty="0" err="1" smtClean="0"/>
              <a:t>tiem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7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How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improve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Large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smtClean="0"/>
              <a:t>= </a:t>
            </a:r>
            <a:r>
              <a:rPr lang="nl-NL" dirty="0" smtClean="0"/>
              <a:t>multiple </a:t>
            </a:r>
            <a:r>
              <a:rPr lang="nl-NL" dirty="0" err="1" smtClean="0"/>
              <a:t>contexts</a:t>
            </a:r>
            <a:endParaRPr lang="nl-NL" dirty="0" smtClean="0"/>
          </a:p>
          <a:p>
            <a:r>
              <a:rPr lang="nl-NL" dirty="0" smtClean="0">
                <a:solidFill>
                  <a:srgbClr val="008000"/>
                </a:solidFill>
              </a:rPr>
              <a:t>= </a:t>
            </a:r>
            <a:r>
              <a:rPr lang="nl-NL" dirty="0" smtClean="0">
                <a:solidFill>
                  <a:srgbClr val="008000"/>
                </a:solidFill>
              </a:rPr>
              <a:t>complex, but: complex is </a:t>
            </a:r>
            <a:r>
              <a:rPr lang="nl-NL" dirty="0" err="1" smtClean="0">
                <a:solidFill>
                  <a:srgbClr val="008000"/>
                </a:solidFill>
              </a:rPr>
              <a:t>not</a:t>
            </a:r>
            <a:r>
              <a:rPr lang="nl-NL" dirty="0" smtClean="0">
                <a:solidFill>
                  <a:srgbClr val="008000"/>
                </a:solidFill>
              </a:rPr>
              <a:t> Bad (!!)</a:t>
            </a:r>
          </a:p>
          <a:p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</a:t>
            </a:r>
            <a:r>
              <a:rPr lang="nl-NL" dirty="0" smtClean="0"/>
              <a:t>multiple </a:t>
            </a:r>
            <a:r>
              <a:rPr lang="nl-NL" dirty="0" smtClean="0"/>
              <a:t>stakeholders, but…</a:t>
            </a:r>
          </a:p>
          <a:p>
            <a:r>
              <a:rPr lang="nl-NL" dirty="0" smtClean="0"/>
              <a:t>… </a:t>
            </a:r>
            <a:r>
              <a:rPr lang="nl-NL" dirty="0" err="1" smtClean="0"/>
              <a:t>multiform</a:t>
            </a:r>
            <a:r>
              <a:rPr lang="nl-NL" dirty="0" smtClean="0"/>
              <a:t> analysis: </a:t>
            </a:r>
            <a:r>
              <a:rPr lang="nl-NL" dirty="0" err="1" smtClean="0"/>
              <a:t>rich</a:t>
            </a:r>
            <a:r>
              <a:rPr lang="nl-NL" dirty="0" smtClean="0"/>
              <a:t> solution </a:t>
            </a:r>
            <a:r>
              <a:rPr lang="nl-NL" dirty="0" err="1" smtClean="0"/>
              <a:t>space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8000"/>
                </a:solidFill>
              </a:rPr>
              <a:t>“shared </a:t>
            </a:r>
            <a:r>
              <a:rPr lang="nl-NL" dirty="0" err="1" smtClean="0">
                <a:solidFill>
                  <a:srgbClr val="008000"/>
                </a:solidFill>
              </a:rPr>
              <a:t>insights</a:t>
            </a:r>
            <a:r>
              <a:rPr lang="nl-NL" dirty="0" smtClean="0">
                <a:solidFill>
                  <a:srgbClr val="008000"/>
                </a:solidFill>
              </a:rPr>
              <a:t>”</a:t>
            </a:r>
          </a:p>
          <a:p>
            <a:r>
              <a:rPr lang="nl-NL" dirty="0" smtClean="0"/>
              <a:t>Step </a:t>
            </a:r>
            <a:r>
              <a:rPr lang="nl-NL" dirty="0" err="1" smtClean="0"/>
              <a:t>towards</a:t>
            </a:r>
            <a:r>
              <a:rPr lang="nl-NL" dirty="0" smtClean="0"/>
              <a:t> (multiple) </a:t>
            </a:r>
            <a:r>
              <a:rPr lang="nl-NL" dirty="0" err="1" smtClean="0"/>
              <a:t>solutions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08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 next step </a:t>
            </a:r>
            <a:r>
              <a:rPr lang="nl-NL" dirty="0" err="1" smtClean="0"/>
              <a:t>paradigm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Cherish</a:t>
            </a:r>
            <a:r>
              <a:rPr lang="nl-NL" dirty="0" smtClean="0"/>
              <a:t> </a:t>
            </a:r>
            <a:r>
              <a:rPr lang="nl-NL" dirty="0" err="1" smtClean="0"/>
              <a:t>complexity</a:t>
            </a:r>
            <a:r>
              <a:rPr lang="nl-NL" dirty="0" smtClean="0"/>
              <a:t>, </a:t>
            </a:r>
            <a:r>
              <a:rPr lang="nl-NL" dirty="0" err="1"/>
              <a:t>i</a:t>
            </a:r>
            <a:r>
              <a:rPr lang="nl-NL" dirty="0" err="1" smtClean="0"/>
              <a:t>t</a:t>
            </a:r>
            <a:r>
              <a:rPr lang="nl-NL" dirty="0" smtClean="0"/>
              <a:t> is </a:t>
            </a:r>
            <a:r>
              <a:rPr lang="nl-NL" dirty="0" err="1" smtClean="0"/>
              <a:t>reality</a:t>
            </a:r>
            <a:endParaRPr lang="nl-NL" dirty="0" smtClean="0"/>
          </a:p>
          <a:p>
            <a:r>
              <a:rPr lang="nl-NL" dirty="0" err="1" smtClean="0">
                <a:solidFill>
                  <a:srgbClr val="008000"/>
                </a:solidFill>
              </a:rPr>
              <a:t>Decompose</a:t>
            </a:r>
            <a:r>
              <a:rPr lang="nl-NL" dirty="0" smtClean="0">
                <a:solidFill>
                  <a:srgbClr val="008000"/>
                </a:solidFill>
              </a:rPr>
              <a:t> the </a:t>
            </a:r>
            <a:r>
              <a:rPr lang="nl-NL" dirty="0" err="1" smtClean="0">
                <a:solidFill>
                  <a:srgbClr val="008000"/>
                </a:solidFill>
              </a:rPr>
              <a:t>problem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differently</a:t>
            </a:r>
            <a:endParaRPr lang="nl-NL" dirty="0" smtClean="0">
              <a:solidFill>
                <a:srgbClr val="000000"/>
              </a:solidFill>
            </a:endParaRPr>
          </a:p>
          <a:p>
            <a:r>
              <a:rPr lang="nl-NL" dirty="0" err="1" smtClean="0">
                <a:solidFill>
                  <a:srgbClr val="008000"/>
                </a:solidFill>
              </a:rPr>
              <a:t>Vary</a:t>
            </a:r>
            <a:r>
              <a:rPr lang="nl-NL" dirty="0" smtClean="0"/>
              <a:t> </a:t>
            </a:r>
            <a:r>
              <a:rPr lang="nl-NL" dirty="0"/>
              <a:t>the </a:t>
            </a:r>
            <a:r>
              <a:rPr lang="nl-NL" dirty="0" err="1"/>
              <a:t>contextual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</a:t>
            </a:r>
            <a:r>
              <a:rPr lang="nl-NL" dirty="0">
                <a:solidFill>
                  <a:srgbClr val="008000"/>
                </a:solidFill>
              </a:rPr>
              <a:t>on </a:t>
            </a:r>
            <a:r>
              <a:rPr lang="nl-NL" dirty="0" err="1" smtClean="0">
                <a:solidFill>
                  <a:srgbClr val="008000"/>
                </a:solidFill>
              </a:rPr>
              <a:t>purpose</a:t>
            </a:r>
            <a:endParaRPr lang="nl-NL" dirty="0" smtClean="0">
              <a:solidFill>
                <a:srgbClr val="008000"/>
              </a:solidFill>
            </a:endParaRPr>
          </a:p>
          <a:p>
            <a:r>
              <a:rPr lang="nl-NL" dirty="0" err="1" smtClean="0">
                <a:solidFill>
                  <a:srgbClr val="008000"/>
                </a:solidFill>
              </a:rPr>
              <a:t>Satisfice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err="1" smtClean="0"/>
              <a:t>instead</a:t>
            </a:r>
            <a:r>
              <a:rPr lang="nl-NL" dirty="0" smtClean="0"/>
              <a:t> of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err="1" smtClean="0">
                <a:solidFill>
                  <a:srgbClr val="008000"/>
                </a:solidFill>
              </a:rPr>
              <a:t>optimise</a:t>
            </a:r>
            <a:endParaRPr lang="nl-NL" dirty="0" smtClean="0">
              <a:solidFill>
                <a:srgbClr val="008000"/>
              </a:solidFill>
            </a:endParaRPr>
          </a:p>
          <a:p>
            <a:r>
              <a:rPr lang="nl-NL" dirty="0" smtClean="0">
                <a:solidFill>
                  <a:srgbClr val="000000"/>
                </a:solidFill>
              </a:rPr>
              <a:t>Be </a:t>
            </a:r>
            <a:r>
              <a:rPr lang="nl-NL" dirty="0" err="1" smtClean="0">
                <a:solidFill>
                  <a:srgbClr val="000000"/>
                </a:solidFill>
              </a:rPr>
              <a:t>prepared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to</a:t>
            </a:r>
            <a:r>
              <a:rPr lang="nl-NL" dirty="0" smtClean="0">
                <a:solidFill>
                  <a:srgbClr val="008000"/>
                </a:solidFill>
              </a:rPr>
              <a:t> </a:t>
            </a:r>
            <a:r>
              <a:rPr lang="nl-NL" dirty="0" err="1" smtClean="0">
                <a:solidFill>
                  <a:srgbClr val="008000"/>
                </a:solidFill>
              </a:rPr>
              <a:t>jump</a:t>
            </a:r>
            <a:r>
              <a:rPr lang="nl-NL" dirty="0" smtClean="0">
                <a:solidFill>
                  <a:srgbClr val="008000"/>
                </a:solidFill>
              </a:rPr>
              <a:t> &amp; turn</a:t>
            </a:r>
            <a:r>
              <a:rPr lang="nl-NL" dirty="0" smtClean="0">
                <a:solidFill>
                  <a:srgbClr val="000000"/>
                </a:solidFill>
              </a:rPr>
              <a:t>, </a:t>
            </a:r>
            <a:r>
              <a:rPr lang="nl-NL" dirty="0" err="1" smtClean="0">
                <a:solidFill>
                  <a:srgbClr val="000000"/>
                </a:solidFill>
              </a:rPr>
              <a:t>not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just</a:t>
            </a:r>
            <a:r>
              <a:rPr lang="nl-NL" dirty="0" smtClean="0">
                <a:solidFill>
                  <a:srgbClr val="000000"/>
                </a:solidFill>
              </a:rPr>
              <a:t> step</a:t>
            </a:r>
          </a:p>
          <a:p>
            <a:r>
              <a:rPr lang="nl-NL" dirty="0" err="1" smtClean="0">
                <a:solidFill>
                  <a:srgbClr val="000000"/>
                </a:solidFill>
              </a:rPr>
              <a:t>From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 smtClean="0">
                <a:solidFill>
                  <a:srgbClr val="000000"/>
                </a:solidFill>
              </a:rPr>
              <a:t>contextual</a:t>
            </a:r>
            <a:r>
              <a:rPr lang="nl-NL" dirty="0" smtClean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to</a:t>
            </a:r>
            <a:r>
              <a:rPr lang="nl-NL" dirty="0">
                <a:solidFill>
                  <a:srgbClr val="3366FF"/>
                </a:solidFill>
              </a:rPr>
              <a:t> </a:t>
            </a:r>
            <a:r>
              <a:rPr lang="nl-NL" dirty="0" err="1">
                <a:solidFill>
                  <a:srgbClr val="008000"/>
                </a:solidFill>
              </a:rPr>
              <a:t>c</a:t>
            </a:r>
            <a:r>
              <a:rPr lang="nl-NL" dirty="0" err="1" smtClean="0">
                <a:solidFill>
                  <a:srgbClr val="008000"/>
                </a:solidFill>
              </a:rPr>
              <a:t>ollective</a:t>
            </a:r>
            <a:r>
              <a:rPr lang="nl-NL" dirty="0" smtClean="0">
                <a:solidFill>
                  <a:srgbClr val="008000"/>
                </a:solidFill>
              </a:rPr>
              <a:t> intelligence</a:t>
            </a:r>
            <a:endParaRPr lang="nl-NL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Context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smtClean="0"/>
              <a:t>Design (CVD)</a:t>
            </a:r>
            <a:endParaRPr lang="nl-NL" dirty="0"/>
          </a:p>
        </p:txBody>
      </p:sp>
      <p:pic>
        <p:nvPicPr>
          <p:cNvPr id="5" name="Afbeelding 4" descr="Modellen Systemic Context Variation Team-03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815"/>
            <a:ext cx="8317609" cy="4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First </a:t>
            </a:r>
            <a:r>
              <a:rPr lang="nl-NL" dirty="0" err="1" smtClean="0"/>
              <a:t>results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 smtClean="0"/>
              <a:t>External</a:t>
            </a:r>
            <a:r>
              <a:rPr lang="nl-NL" dirty="0" smtClean="0"/>
              <a:t> cases:</a:t>
            </a:r>
          </a:p>
          <a:p>
            <a:pPr lvl="1"/>
            <a:r>
              <a:rPr lang="nl-NL" dirty="0" err="1" smtClean="0"/>
              <a:t>WakaWaka</a:t>
            </a:r>
            <a:endParaRPr lang="nl-NL" dirty="0"/>
          </a:p>
          <a:p>
            <a:pPr lvl="1"/>
            <a:r>
              <a:rPr lang="nl-NL" dirty="0" err="1" smtClean="0"/>
              <a:t>BioLite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err="1" smtClean="0"/>
              <a:t>Own</a:t>
            </a:r>
            <a:r>
              <a:rPr lang="nl-NL" dirty="0" smtClean="0"/>
              <a:t> cases:</a:t>
            </a:r>
          </a:p>
          <a:p>
            <a:pPr lvl="1"/>
            <a:r>
              <a:rPr lang="nl-NL" dirty="0" smtClean="0"/>
              <a:t>Mobile </a:t>
            </a:r>
            <a:r>
              <a:rPr lang="nl-NL" dirty="0" err="1" smtClean="0"/>
              <a:t>sanitation</a:t>
            </a:r>
            <a:r>
              <a:rPr lang="nl-NL" dirty="0" smtClean="0"/>
              <a:t> (6)</a:t>
            </a:r>
          </a:p>
          <a:p>
            <a:pPr lvl="1"/>
            <a:r>
              <a:rPr lang="nl-NL" dirty="0" smtClean="0"/>
              <a:t>Energy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/>
              <a:t>(</a:t>
            </a:r>
            <a:r>
              <a:rPr lang="nl-NL" dirty="0" smtClean="0"/>
              <a:t>2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Biodegradable</a:t>
            </a:r>
            <a:r>
              <a:rPr lang="nl-NL" dirty="0" smtClean="0"/>
              <a:t> </a:t>
            </a:r>
            <a:r>
              <a:rPr lang="nl-NL" dirty="0" err="1" smtClean="0"/>
              <a:t>diapers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smtClean="0"/>
              <a:t>3)</a:t>
            </a:r>
          </a:p>
          <a:p>
            <a:pPr lvl="1"/>
            <a:r>
              <a:rPr lang="nl-NL" dirty="0" smtClean="0"/>
              <a:t>Community </a:t>
            </a:r>
            <a:r>
              <a:rPr lang="nl-NL" dirty="0" err="1" smtClean="0"/>
              <a:t>facilities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smtClean="0"/>
              <a:t>6)</a:t>
            </a:r>
          </a:p>
          <a:p>
            <a:pPr lvl="1"/>
            <a:r>
              <a:rPr lang="nl-NL" dirty="0" err="1" smtClean="0"/>
              <a:t>Gasifiers</a:t>
            </a:r>
            <a:r>
              <a:rPr lang="nl-NL" dirty="0" smtClean="0"/>
              <a:t> </a:t>
            </a:r>
            <a:r>
              <a:rPr lang="nl-NL" dirty="0" smtClean="0"/>
              <a:t>(</a:t>
            </a:r>
            <a:r>
              <a:rPr lang="nl-NL" dirty="0" smtClean="0"/>
              <a:t>&gt; 4)</a:t>
            </a:r>
          </a:p>
          <a:p>
            <a:pPr lvl="1"/>
            <a:r>
              <a:rPr lang="nl-NL" dirty="0" err="1" smtClean="0"/>
              <a:t>Maternal</a:t>
            </a:r>
            <a:r>
              <a:rPr lang="nl-NL" dirty="0" smtClean="0"/>
              <a:t> </a:t>
            </a:r>
            <a:r>
              <a:rPr lang="nl-NL" dirty="0" smtClean="0"/>
              <a:t>health </a:t>
            </a:r>
            <a:r>
              <a:rPr lang="nl-NL" dirty="0" smtClean="0"/>
              <a:t>check </a:t>
            </a:r>
            <a:r>
              <a:rPr lang="nl-NL" dirty="0" smtClean="0"/>
              <a:t>(3)</a:t>
            </a: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7" name="Afbeelding 6" descr="Schermafbeelding 2015-11-25 om 08.2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68" y="1211175"/>
            <a:ext cx="3332540" cy="26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604</Words>
  <Application>Microsoft Macintosh PowerPoint</Application>
  <PresentationFormat>Diavoorstelling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Designing solutions  for a complex world</vt:lpstr>
      <vt:lpstr>A brief navigation</vt:lpstr>
      <vt:lpstr>1. Core workshop question</vt:lpstr>
      <vt:lpstr>2. Disecting the terms</vt:lpstr>
      <vt:lpstr>3. Current reality </vt:lpstr>
      <vt:lpstr>4. How can we improve?</vt:lpstr>
      <vt:lpstr>5. A next step paradigm</vt:lpstr>
      <vt:lpstr>Context Variation by Design (CVD)</vt:lpstr>
      <vt:lpstr>6. First results from practice</vt:lpstr>
      <vt:lpstr>PowerPoint-presentatie</vt:lpstr>
      <vt:lpstr>What do “shared insights” add?</vt:lpstr>
      <vt:lpstr>Examples of Shared Insights</vt:lpstr>
      <vt:lpstr>First process lessons from practice</vt:lpstr>
      <vt:lpstr>7. On collaboration</vt:lpstr>
      <vt:lpstr>8. Relevance for this workshop</vt:lpstr>
      <vt:lpstr>PowerPoint-presentatie</vt:lpstr>
      <vt:lpstr>9. Moving forward</vt:lpstr>
      <vt:lpstr>… but first it is your turn</vt:lpstr>
    </vt:vector>
  </TitlesOfParts>
  <Company>Enviu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solutions for a complex world</dc:title>
  <dc:creator>Wouter Kersten</dc:creator>
  <cp:lastModifiedBy>Wouter Kersten</cp:lastModifiedBy>
  <cp:revision>33</cp:revision>
  <dcterms:created xsi:type="dcterms:W3CDTF">2015-11-17T14:59:15Z</dcterms:created>
  <dcterms:modified xsi:type="dcterms:W3CDTF">2015-11-25T08:57:52Z</dcterms:modified>
</cp:coreProperties>
</file>